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C1C4936-8DCA-45A8-8EA4-B1E581F6B492}">
  <a:tblStyle styleId="{AC1C4936-8DCA-45A8-8EA4-B1E581F6B49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882" y="9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8d6e5c13c6_1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8d6e5c13c6_1_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17014461453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17014461453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17014461453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17014461453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18d6e5c13c6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18d6e5c13c6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7014461453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17014461453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17014461453_0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17014461453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17014461453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17014461453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17014461453_0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17014461453_0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8d6e5c13c6_1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8d6e5c13c6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548112f77a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1548112f77a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17014461453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17014461453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17014461453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17014461453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1548112f77a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5" name="Google Shape;175;g1548112f77a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7014461453_0_1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17014461453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17014461453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17014461453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17014461453_0_1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17014461453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17014461453_0_2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17014461453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7014461453_0_2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7014461453_0_2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8d6e5c13c6_1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18d6e5c13c6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701446145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1701446145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701446145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701446145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17014461453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17014461453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7014461453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7014461453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17014461453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17014461453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7014461453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17014461453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744575"/>
            <a:ext cx="8520600" cy="3169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2000" dirty="0"/>
              <a:t>Hello there!</a:t>
            </a:r>
            <a:endParaRPr sz="2000" dirty="0"/>
          </a:p>
          <a:p>
            <a:pPr marL="0" lvl="0" indent="0" algn="ctr" rtl="0">
              <a:spcBef>
                <a:spcPts val="0"/>
              </a:spcBef>
              <a:spcAft>
                <a:spcPts val="0"/>
              </a:spcAft>
              <a:buNone/>
            </a:pPr>
            <a:r>
              <a:rPr lang="en" sz="2000" dirty="0"/>
              <a:t>Thank you for offering to help us in our attempt to create a unique digital repository of diabetes recovery journeys.</a:t>
            </a:r>
            <a:endParaRPr sz="2000" dirty="0"/>
          </a:p>
          <a:p>
            <a:pPr marL="0" lvl="0" indent="0" algn="ctr" rtl="0">
              <a:spcBef>
                <a:spcPts val="0"/>
              </a:spcBef>
              <a:spcAft>
                <a:spcPts val="0"/>
              </a:spcAft>
              <a:buNone/>
            </a:pPr>
            <a:r>
              <a:rPr lang="en" sz="2000" dirty="0"/>
              <a:t>Through our research spanning years, we realised that many diabetes-related decisions are based on other patients’ experiences. </a:t>
            </a:r>
            <a:endParaRPr sz="2000" dirty="0"/>
          </a:p>
          <a:p>
            <a:pPr marL="0" lvl="0" indent="0" algn="ctr" rtl="0">
              <a:spcBef>
                <a:spcPts val="0"/>
              </a:spcBef>
              <a:spcAft>
                <a:spcPts val="0"/>
              </a:spcAft>
              <a:buNone/>
            </a:pPr>
            <a:r>
              <a:rPr lang="en" sz="2000" dirty="0"/>
              <a:t>Your time spent on this questionnaire will go a long way in building a product that will help many fellow diabetics make informed care and management decisions.</a:t>
            </a:r>
            <a:endParaRPr sz="2000" dirty="0"/>
          </a:p>
          <a:p>
            <a:pPr marL="0" lvl="0" indent="0" algn="ctr" rtl="0">
              <a:spcBef>
                <a:spcPts val="0"/>
              </a:spcBef>
              <a:spcAft>
                <a:spcPts val="0"/>
              </a:spcAft>
              <a:buNone/>
            </a:pPr>
            <a:r>
              <a:rPr lang="en" sz="2000" dirty="0"/>
              <a:t>Many thanks in advance! </a:t>
            </a:r>
            <a:endParaRP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ctrTitle"/>
          </p:nvPr>
        </p:nvSpPr>
        <p:spPr>
          <a:xfrm>
            <a:off x="311700" y="491200"/>
            <a:ext cx="8520600" cy="11313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000"/>
              <a:t>How did you react when your diabetes was confirmed?</a:t>
            </a:r>
            <a:endParaRPr sz="3000"/>
          </a:p>
        </p:txBody>
      </p:sp>
      <p:graphicFrame>
        <p:nvGraphicFramePr>
          <p:cNvPr id="112" name="Google Shape;112;p22"/>
          <p:cNvGraphicFramePr/>
          <p:nvPr/>
        </p:nvGraphicFramePr>
        <p:xfrm>
          <a:off x="788225" y="2150125"/>
          <a:ext cx="3000000" cy="3000000"/>
        </p:xfrm>
        <a:graphic>
          <a:graphicData uri="http://schemas.openxmlformats.org/drawingml/2006/table">
            <a:tbl>
              <a:tblPr>
                <a:noFill/>
                <a:tableStyleId>{AC1C4936-8DCA-45A8-8EA4-B1E581F6B492}</a:tableStyleId>
              </a:tblPr>
              <a:tblGrid>
                <a:gridCol w="1645175">
                  <a:extLst>
                    <a:ext uri="{9D8B030D-6E8A-4147-A177-3AD203B41FA5}">
                      <a16:colId xmlns:a16="http://schemas.microsoft.com/office/drawing/2014/main" val="20000"/>
                    </a:ext>
                  </a:extLst>
                </a:gridCol>
                <a:gridCol w="1458325">
                  <a:extLst>
                    <a:ext uri="{9D8B030D-6E8A-4147-A177-3AD203B41FA5}">
                      <a16:colId xmlns:a16="http://schemas.microsoft.com/office/drawing/2014/main" val="20001"/>
                    </a:ext>
                  </a:extLst>
                </a:gridCol>
                <a:gridCol w="1571125">
                  <a:extLst>
                    <a:ext uri="{9D8B030D-6E8A-4147-A177-3AD203B41FA5}">
                      <a16:colId xmlns:a16="http://schemas.microsoft.com/office/drawing/2014/main" val="20002"/>
                    </a:ext>
                  </a:extLst>
                </a:gridCol>
                <a:gridCol w="1250750">
                  <a:extLst>
                    <a:ext uri="{9D8B030D-6E8A-4147-A177-3AD203B41FA5}">
                      <a16:colId xmlns:a16="http://schemas.microsoft.com/office/drawing/2014/main" val="20003"/>
                    </a:ext>
                  </a:extLst>
                </a:gridCol>
                <a:gridCol w="1603125">
                  <a:extLst>
                    <a:ext uri="{9D8B030D-6E8A-4147-A177-3AD203B41FA5}">
                      <a16:colId xmlns:a16="http://schemas.microsoft.com/office/drawing/2014/main" val="20004"/>
                    </a:ext>
                  </a:extLst>
                </a:gridCol>
              </a:tblGrid>
              <a:tr h="822925">
                <a:tc>
                  <a:txBody>
                    <a:bodyPr/>
                    <a:lstStyle/>
                    <a:p>
                      <a:pPr marL="0" lvl="0" indent="0" algn="l" rtl="0">
                        <a:spcBef>
                          <a:spcPts val="0"/>
                        </a:spcBef>
                        <a:spcAft>
                          <a:spcPts val="0"/>
                        </a:spcAft>
                        <a:buNone/>
                      </a:pPr>
                      <a:r>
                        <a:rPr lang="en"/>
                        <a:t>No reaction</a:t>
                      </a:r>
                      <a:endParaRPr/>
                    </a:p>
                  </a:txBody>
                  <a:tcPr marL="91425" marR="91425" marT="91425" marB="91425"/>
                </a:tc>
                <a:tc>
                  <a:txBody>
                    <a:bodyPr/>
                    <a:lstStyle/>
                    <a:p>
                      <a:pPr marL="0" lvl="0" indent="0" algn="l" rtl="0">
                        <a:spcBef>
                          <a:spcPts val="0"/>
                        </a:spcBef>
                        <a:spcAft>
                          <a:spcPts val="0"/>
                        </a:spcAft>
                        <a:buNone/>
                      </a:pPr>
                      <a:r>
                        <a:rPr lang="en"/>
                        <a:t>Feeling Bad</a:t>
                      </a:r>
                      <a:endParaRPr/>
                    </a:p>
                  </a:txBody>
                  <a:tcPr marL="91425" marR="91425" marT="91425" marB="91425"/>
                </a:tc>
                <a:tc>
                  <a:txBody>
                    <a:bodyPr/>
                    <a:lstStyle/>
                    <a:p>
                      <a:pPr marL="0" lvl="0" indent="0" algn="l" rtl="0">
                        <a:spcBef>
                          <a:spcPts val="0"/>
                        </a:spcBef>
                        <a:spcAft>
                          <a:spcPts val="0"/>
                        </a:spcAft>
                        <a:buNone/>
                      </a:pPr>
                      <a:r>
                        <a:rPr lang="en"/>
                        <a:t>slightly depressed</a:t>
                      </a:r>
                      <a:endParaRPr/>
                    </a:p>
                  </a:txBody>
                  <a:tcPr marL="91425" marR="91425" marT="91425" marB="91425"/>
                </a:tc>
                <a:tc>
                  <a:txBody>
                    <a:bodyPr/>
                    <a:lstStyle/>
                    <a:p>
                      <a:pPr marL="0" lvl="0" indent="0" algn="l" rtl="0">
                        <a:spcBef>
                          <a:spcPts val="0"/>
                        </a:spcBef>
                        <a:spcAft>
                          <a:spcPts val="0"/>
                        </a:spcAft>
                        <a:buNone/>
                      </a:pPr>
                      <a:r>
                        <a:rPr lang="en"/>
                        <a:t>Highly depressed</a:t>
                      </a:r>
                      <a:endParaRPr/>
                    </a:p>
                  </a:txBody>
                  <a:tcPr marL="91425" marR="91425" marT="91425" marB="91425"/>
                </a:tc>
                <a:tc>
                  <a:txBody>
                    <a:bodyPr/>
                    <a:lstStyle/>
                    <a:p>
                      <a:pPr marL="0" lvl="0" indent="0" algn="l" rtl="0">
                        <a:spcBef>
                          <a:spcPts val="0"/>
                        </a:spcBef>
                        <a:spcAft>
                          <a:spcPts val="0"/>
                        </a:spcAft>
                        <a:buNone/>
                      </a:pPr>
                      <a:r>
                        <a:rPr lang="en"/>
                        <a:t>Stressed</a:t>
                      </a:r>
                      <a:endParaRPr/>
                    </a:p>
                  </a:txBody>
                  <a:tcPr marL="91425" marR="91425" marT="91425" marB="91425"/>
                </a:tc>
                <a:extLst>
                  <a:ext uri="{0D108BD9-81ED-4DB2-BD59-A6C34878D82A}">
                    <a16:rowId xmlns:a16="http://schemas.microsoft.com/office/drawing/2014/main" val="10000"/>
                  </a:ext>
                </a:extLst>
              </a:tr>
              <a:tr h="396225">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ctrTitle"/>
          </p:nvPr>
        </p:nvSpPr>
        <p:spPr>
          <a:xfrm>
            <a:off x="337058" y="370850"/>
            <a:ext cx="8520600" cy="20526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000"/>
              <a:t>What medication was administered after the testing?</a:t>
            </a:r>
            <a:endParaRPr sz="3000"/>
          </a:p>
        </p:txBody>
      </p:sp>
      <p:graphicFrame>
        <p:nvGraphicFramePr>
          <p:cNvPr id="118" name="Google Shape;118;p23"/>
          <p:cNvGraphicFramePr/>
          <p:nvPr/>
        </p:nvGraphicFramePr>
        <p:xfrm>
          <a:off x="952500" y="2296460"/>
          <a:ext cx="3000000" cy="3000000"/>
        </p:xfrm>
        <a:graphic>
          <a:graphicData uri="http://schemas.openxmlformats.org/drawingml/2006/table">
            <a:tbl>
              <a:tblPr>
                <a:noFill/>
                <a:tableStyleId>{AC1C4936-8DCA-45A8-8EA4-B1E581F6B492}</a:tableStyleId>
              </a:tblPr>
              <a:tblGrid>
                <a:gridCol w="2392350">
                  <a:extLst>
                    <a:ext uri="{9D8B030D-6E8A-4147-A177-3AD203B41FA5}">
                      <a16:colId xmlns:a16="http://schemas.microsoft.com/office/drawing/2014/main" val="20000"/>
                    </a:ext>
                  </a:extLst>
                </a:gridCol>
                <a:gridCol w="1912100">
                  <a:extLst>
                    <a:ext uri="{9D8B030D-6E8A-4147-A177-3AD203B41FA5}">
                      <a16:colId xmlns:a16="http://schemas.microsoft.com/office/drawing/2014/main" val="20001"/>
                    </a:ext>
                  </a:extLst>
                </a:gridCol>
                <a:gridCol w="1694575">
                  <a:extLst>
                    <a:ext uri="{9D8B030D-6E8A-4147-A177-3AD203B41FA5}">
                      <a16:colId xmlns:a16="http://schemas.microsoft.com/office/drawing/2014/main" val="20002"/>
                    </a:ext>
                  </a:extLst>
                </a:gridCol>
                <a:gridCol w="1239975">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Soon after detection</a:t>
                      </a:r>
                      <a:endParaRPr/>
                    </a:p>
                    <a:p>
                      <a:pPr marL="0" lvl="0" indent="0" algn="l" rtl="0">
                        <a:spcBef>
                          <a:spcPts val="0"/>
                        </a:spcBef>
                        <a:spcAft>
                          <a:spcPts val="0"/>
                        </a:spcAft>
                        <a:buNone/>
                      </a:pPr>
                      <a:r>
                        <a:rPr lang="en"/>
                        <a:t>Month / year</a:t>
                      </a:r>
                      <a:endParaRPr/>
                    </a:p>
                  </a:txBody>
                  <a:tcPr marL="91425" marR="91425" marT="91425" marB="91425"/>
                </a:tc>
                <a:tc>
                  <a:txBody>
                    <a:bodyPr/>
                    <a:lstStyle/>
                    <a:p>
                      <a:pPr marL="0" lvl="0" indent="0" algn="l" rtl="0">
                        <a:spcBef>
                          <a:spcPts val="0"/>
                        </a:spcBef>
                        <a:spcAft>
                          <a:spcPts val="0"/>
                        </a:spcAft>
                        <a:buNone/>
                      </a:pPr>
                      <a:r>
                        <a:rPr lang="en"/>
                        <a:t>90 days from beginning</a:t>
                      </a:r>
                      <a:endParaRPr/>
                    </a:p>
                  </a:txBody>
                  <a:tcPr marL="91425" marR="91425" marT="91425" marB="91425"/>
                </a:tc>
                <a:tc>
                  <a:txBody>
                    <a:bodyPr/>
                    <a:lstStyle/>
                    <a:p>
                      <a:pPr marL="0" lvl="0" indent="0" algn="l" rtl="0">
                        <a:spcBef>
                          <a:spcPts val="0"/>
                        </a:spcBef>
                        <a:spcAft>
                          <a:spcPts val="0"/>
                        </a:spcAft>
                        <a:buNone/>
                      </a:pPr>
                      <a:r>
                        <a:rPr lang="en"/>
                        <a:t>Current</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Clr>
                          <a:schemeClr val="dk1"/>
                        </a:buClr>
                        <a:buSzPts val="1100"/>
                        <a:buFont typeface="Arial"/>
                        <a:buNone/>
                      </a:pPr>
                      <a:r>
                        <a:rPr lang="en" sz="2000" b="1">
                          <a:solidFill>
                            <a:schemeClr val="dk2"/>
                          </a:solidFill>
                        </a:rPr>
                        <a:t>Oral</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Clr>
                          <a:schemeClr val="dk1"/>
                        </a:buClr>
                        <a:buSzPts val="1100"/>
                        <a:buFont typeface="Arial"/>
                        <a:buNone/>
                      </a:pPr>
                      <a:r>
                        <a:rPr lang="en" sz="2000">
                          <a:solidFill>
                            <a:schemeClr val="dk2"/>
                          </a:solidFill>
                        </a:rPr>
                        <a:t>Injection</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2000">
                          <a:solidFill>
                            <a:schemeClr val="dk2"/>
                          </a:solidFill>
                        </a:rPr>
                        <a:t>Oral &amp; Injection</a:t>
                      </a:r>
                      <a:endParaRPr sz="20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000"/>
              <a:t>Does anyone else who lives with you have diabetes?</a:t>
            </a:r>
            <a:endParaRPr sz="3000"/>
          </a:p>
        </p:txBody>
      </p:sp>
      <p:graphicFrame>
        <p:nvGraphicFramePr>
          <p:cNvPr id="124" name="Google Shape;124;p24"/>
          <p:cNvGraphicFramePr/>
          <p:nvPr/>
        </p:nvGraphicFramePr>
        <p:xfrm>
          <a:off x="2295250" y="2910875"/>
          <a:ext cx="3000000" cy="3000000"/>
        </p:xfrm>
        <a:graphic>
          <a:graphicData uri="http://schemas.openxmlformats.org/drawingml/2006/table">
            <a:tbl>
              <a:tblPr>
                <a:noFill/>
                <a:tableStyleId>{AC1C4936-8DCA-45A8-8EA4-B1E581F6B492}</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tblGrid>
              <a:tr h="381000">
                <a:tc>
                  <a:txBody>
                    <a:bodyPr/>
                    <a:lstStyle/>
                    <a:p>
                      <a:pPr marL="0" lvl="0" indent="0" algn="ctr" rtl="0">
                        <a:spcBef>
                          <a:spcPts val="0"/>
                        </a:spcBef>
                        <a:spcAft>
                          <a:spcPts val="0"/>
                        </a:spcAft>
                        <a:buNone/>
                      </a:pPr>
                      <a:r>
                        <a:rPr lang="en"/>
                        <a:t>Yes</a:t>
                      </a:r>
                      <a:endParaRPr/>
                    </a:p>
                  </a:txBody>
                  <a:tcPr marL="91425" marR="91425" marT="91425" marB="91425"/>
                </a:tc>
                <a:tc>
                  <a:txBody>
                    <a:bodyPr/>
                    <a:lstStyle/>
                    <a:p>
                      <a:pPr marL="0" lvl="0" indent="0" algn="ctr" rtl="0">
                        <a:spcBef>
                          <a:spcPts val="0"/>
                        </a:spcBef>
                        <a:spcAft>
                          <a:spcPts val="0"/>
                        </a:spcAft>
                        <a:buNone/>
                      </a:pPr>
                      <a:r>
                        <a:rPr lang="en"/>
                        <a:t>No</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Relationship</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ctrTitle"/>
          </p:nvPr>
        </p:nvSpPr>
        <p:spPr>
          <a:xfrm>
            <a:off x="311700" y="445825"/>
            <a:ext cx="8520600" cy="989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000"/>
              <a:t>What did you feel during the treatment?</a:t>
            </a:r>
            <a:endParaRPr sz="3000"/>
          </a:p>
        </p:txBody>
      </p:sp>
      <p:graphicFrame>
        <p:nvGraphicFramePr>
          <p:cNvPr id="130" name="Google Shape;130;p25"/>
          <p:cNvGraphicFramePr/>
          <p:nvPr/>
        </p:nvGraphicFramePr>
        <p:xfrm>
          <a:off x="788225" y="1639825"/>
          <a:ext cx="3000000" cy="3000000"/>
        </p:xfrm>
        <a:graphic>
          <a:graphicData uri="http://schemas.openxmlformats.org/drawingml/2006/table">
            <a:tbl>
              <a:tblPr>
                <a:noFill/>
                <a:tableStyleId>{AC1C4936-8DCA-45A8-8EA4-B1E581F6B492}</a:tableStyleId>
              </a:tblPr>
              <a:tblGrid>
                <a:gridCol w="2276575">
                  <a:extLst>
                    <a:ext uri="{9D8B030D-6E8A-4147-A177-3AD203B41FA5}">
                      <a16:colId xmlns:a16="http://schemas.microsoft.com/office/drawing/2014/main" val="20000"/>
                    </a:ext>
                  </a:extLst>
                </a:gridCol>
                <a:gridCol w="1084425">
                  <a:extLst>
                    <a:ext uri="{9D8B030D-6E8A-4147-A177-3AD203B41FA5}">
                      <a16:colId xmlns:a16="http://schemas.microsoft.com/office/drawing/2014/main" val="20001"/>
                    </a:ext>
                  </a:extLst>
                </a:gridCol>
                <a:gridCol w="961250">
                  <a:extLst>
                    <a:ext uri="{9D8B030D-6E8A-4147-A177-3AD203B41FA5}">
                      <a16:colId xmlns:a16="http://schemas.microsoft.com/office/drawing/2014/main" val="20002"/>
                    </a:ext>
                  </a:extLst>
                </a:gridCol>
                <a:gridCol w="1035600">
                  <a:extLst>
                    <a:ext uri="{9D8B030D-6E8A-4147-A177-3AD203B41FA5}">
                      <a16:colId xmlns:a16="http://schemas.microsoft.com/office/drawing/2014/main" val="20003"/>
                    </a:ext>
                  </a:extLst>
                </a:gridCol>
                <a:gridCol w="824425">
                  <a:extLst>
                    <a:ext uri="{9D8B030D-6E8A-4147-A177-3AD203B41FA5}">
                      <a16:colId xmlns:a16="http://schemas.microsoft.com/office/drawing/2014/main" val="20004"/>
                    </a:ext>
                  </a:extLst>
                </a:gridCol>
                <a:gridCol w="1056700">
                  <a:extLst>
                    <a:ext uri="{9D8B030D-6E8A-4147-A177-3AD203B41FA5}">
                      <a16:colId xmlns:a16="http://schemas.microsoft.com/office/drawing/2014/main" val="20005"/>
                    </a:ext>
                  </a:extLst>
                </a:gridCol>
              </a:tblGrid>
              <a:tr h="381000">
                <a:tc>
                  <a:txBody>
                    <a:bodyPr/>
                    <a:lstStyle/>
                    <a:p>
                      <a:pPr marL="0" lvl="0" indent="0" algn="l" rtl="0">
                        <a:spcBef>
                          <a:spcPts val="0"/>
                        </a:spcBef>
                        <a:spcAft>
                          <a:spcPts val="0"/>
                        </a:spcAft>
                        <a:buNone/>
                      </a:pPr>
                      <a:endParaRPr sz="1900">
                        <a:solidFill>
                          <a:schemeClr val="dk2"/>
                        </a:solidFill>
                      </a:endParaRPr>
                    </a:p>
                  </a:txBody>
                  <a:tcPr marL="91425" marR="91425" marT="91425" marB="91425"/>
                </a:tc>
                <a:tc>
                  <a:txBody>
                    <a:bodyPr/>
                    <a:lstStyle/>
                    <a:p>
                      <a:pPr marL="0" lvl="0" indent="0" algn="l" rtl="0">
                        <a:spcBef>
                          <a:spcPts val="0"/>
                        </a:spcBef>
                        <a:spcAft>
                          <a:spcPts val="0"/>
                        </a:spcAft>
                        <a:buNone/>
                      </a:pPr>
                      <a:r>
                        <a:rPr lang="en"/>
                        <a:t>No reaction</a:t>
                      </a:r>
                      <a:endParaRPr/>
                    </a:p>
                  </a:txBody>
                  <a:tcPr marL="91425" marR="91425" marT="91425" marB="91425"/>
                </a:tc>
                <a:tc>
                  <a:txBody>
                    <a:bodyPr/>
                    <a:lstStyle/>
                    <a:p>
                      <a:pPr marL="0" lvl="0" indent="0" algn="l" rtl="0">
                        <a:spcBef>
                          <a:spcPts val="0"/>
                        </a:spcBef>
                        <a:spcAft>
                          <a:spcPts val="0"/>
                        </a:spcAft>
                        <a:buNone/>
                      </a:pPr>
                      <a:r>
                        <a:rPr lang="en"/>
                        <a:t>Feeling Bad</a:t>
                      </a:r>
                      <a:endParaRPr/>
                    </a:p>
                  </a:txBody>
                  <a:tcPr marL="91425" marR="91425" marT="91425" marB="91425"/>
                </a:tc>
                <a:tc>
                  <a:txBody>
                    <a:bodyPr/>
                    <a:lstStyle/>
                    <a:p>
                      <a:pPr marL="0" lvl="0" indent="0" algn="l" rtl="0">
                        <a:spcBef>
                          <a:spcPts val="0"/>
                        </a:spcBef>
                        <a:spcAft>
                          <a:spcPts val="0"/>
                        </a:spcAft>
                        <a:buNone/>
                      </a:pPr>
                      <a:r>
                        <a:rPr lang="en"/>
                        <a:t>slightly depressed</a:t>
                      </a:r>
                      <a:endParaRPr/>
                    </a:p>
                  </a:txBody>
                  <a:tcPr marL="91425" marR="91425" marT="91425" marB="91425"/>
                </a:tc>
                <a:tc>
                  <a:txBody>
                    <a:bodyPr/>
                    <a:lstStyle/>
                    <a:p>
                      <a:pPr marL="0" lvl="0" indent="0" algn="l" rtl="0">
                        <a:spcBef>
                          <a:spcPts val="0"/>
                        </a:spcBef>
                        <a:spcAft>
                          <a:spcPts val="0"/>
                        </a:spcAft>
                        <a:buNone/>
                      </a:pPr>
                      <a:r>
                        <a:rPr lang="en"/>
                        <a:t>Highly depressed</a:t>
                      </a:r>
                      <a:endParaRPr/>
                    </a:p>
                  </a:txBody>
                  <a:tcPr marL="91425" marR="91425" marT="91425" marB="91425"/>
                </a:tc>
                <a:tc>
                  <a:txBody>
                    <a:bodyPr/>
                    <a:lstStyle/>
                    <a:p>
                      <a:pPr marL="0" lvl="0" indent="0" algn="l" rtl="0">
                        <a:spcBef>
                          <a:spcPts val="0"/>
                        </a:spcBef>
                        <a:spcAft>
                          <a:spcPts val="0"/>
                        </a:spcAft>
                        <a:buNone/>
                      </a:pPr>
                      <a:r>
                        <a:rPr lang="en"/>
                        <a:t>Stressed</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sz="1900">
                          <a:solidFill>
                            <a:schemeClr val="dk2"/>
                          </a:solidFill>
                        </a:rPr>
                        <a:t>When detected</a:t>
                      </a:r>
                      <a:endParaRPr sz="13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sz="1900">
                          <a:solidFill>
                            <a:schemeClr val="dk2"/>
                          </a:solidFill>
                        </a:rPr>
                        <a:t>30 to 90 days after detection</a:t>
                      </a:r>
                      <a:endParaRPr sz="13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1900">
                          <a:solidFill>
                            <a:schemeClr val="dk2"/>
                          </a:solidFill>
                        </a:rPr>
                        <a:t>Current levels</a:t>
                      </a:r>
                      <a:endParaRPr sz="13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ctrTitle"/>
          </p:nvPr>
        </p:nvSpPr>
        <p:spPr>
          <a:xfrm>
            <a:off x="311700" y="744575"/>
            <a:ext cx="8520600" cy="975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sz="3000"/>
              <a:t>Were you advised any diet restrictions as part of the treatment process</a:t>
            </a:r>
            <a:endParaRPr sz="3000"/>
          </a:p>
        </p:txBody>
      </p:sp>
      <p:graphicFrame>
        <p:nvGraphicFramePr>
          <p:cNvPr id="136" name="Google Shape;136;p26"/>
          <p:cNvGraphicFramePr/>
          <p:nvPr/>
        </p:nvGraphicFramePr>
        <p:xfrm>
          <a:off x="997850" y="2313335"/>
          <a:ext cx="3000000" cy="3000000"/>
        </p:xfrm>
        <a:graphic>
          <a:graphicData uri="http://schemas.openxmlformats.org/drawingml/2006/table">
            <a:tbl>
              <a:tblPr>
                <a:noFill/>
                <a:tableStyleId>{AC1C4936-8DCA-45A8-8EA4-B1E581F6B492}</a:tableStyleId>
              </a:tblPr>
              <a:tblGrid>
                <a:gridCol w="2392350">
                  <a:extLst>
                    <a:ext uri="{9D8B030D-6E8A-4147-A177-3AD203B41FA5}">
                      <a16:colId xmlns:a16="http://schemas.microsoft.com/office/drawing/2014/main" val="20000"/>
                    </a:ext>
                  </a:extLst>
                </a:gridCol>
                <a:gridCol w="1912100">
                  <a:extLst>
                    <a:ext uri="{9D8B030D-6E8A-4147-A177-3AD203B41FA5}">
                      <a16:colId xmlns:a16="http://schemas.microsoft.com/office/drawing/2014/main" val="20001"/>
                    </a:ext>
                  </a:extLst>
                </a:gridCol>
                <a:gridCol w="1694575">
                  <a:extLst>
                    <a:ext uri="{9D8B030D-6E8A-4147-A177-3AD203B41FA5}">
                      <a16:colId xmlns:a16="http://schemas.microsoft.com/office/drawing/2014/main" val="20002"/>
                    </a:ext>
                  </a:extLst>
                </a:gridCol>
                <a:gridCol w="1239975">
                  <a:extLst>
                    <a:ext uri="{9D8B030D-6E8A-4147-A177-3AD203B41FA5}">
                      <a16:colId xmlns:a16="http://schemas.microsoft.com/office/drawing/2014/main" val="20003"/>
                    </a:ext>
                  </a:extLst>
                </a:gridCol>
              </a:tblGrid>
              <a:tr h="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Soon after detection</a:t>
                      </a:r>
                      <a:endParaRPr/>
                    </a:p>
                    <a:p>
                      <a:pPr marL="0" lvl="0" indent="0" algn="l" rtl="0">
                        <a:spcBef>
                          <a:spcPts val="0"/>
                        </a:spcBef>
                        <a:spcAft>
                          <a:spcPts val="0"/>
                        </a:spcAft>
                        <a:buNone/>
                      </a:pPr>
                      <a:r>
                        <a:rPr lang="en"/>
                        <a:t>Month / year</a:t>
                      </a:r>
                      <a:endParaRPr/>
                    </a:p>
                  </a:txBody>
                  <a:tcPr marL="91425" marR="91425" marT="91425" marB="91425"/>
                </a:tc>
                <a:tc>
                  <a:txBody>
                    <a:bodyPr/>
                    <a:lstStyle/>
                    <a:p>
                      <a:pPr marL="0" lvl="0" indent="0" algn="l" rtl="0">
                        <a:spcBef>
                          <a:spcPts val="0"/>
                        </a:spcBef>
                        <a:spcAft>
                          <a:spcPts val="0"/>
                        </a:spcAft>
                        <a:buNone/>
                      </a:pPr>
                      <a:r>
                        <a:rPr lang="en"/>
                        <a:t>90 days from beginning</a:t>
                      </a:r>
                      <a:endParaRPr/>
                    </a:p>
                  </a:txBody>
                  <a:tcPr marL="91425" marR="91425" marT="91425" marB="91425"/>
                </a:tc>
                <a:tc>
                  <a:txBody>
                    <a:bodyPr/>
                    <a:lstStyle/>
                    <a:p>
                      <a:pPr marL="0" lvl="0" indent="0" algn="l" rtl="0">
                        <a:spcBef>
                          <a:spcPts val="0"/>
                        </a:spcBef>
                        <a:spcAft>
                          <a:spcPts val="0"/>
                        </a:spcAft>
                        <a:buNone/>
                      </a:pPr>
                      <a:r>
                        <a:rPr lang="en"/>
                        <a:t>Current</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lnSpc>
                          <a:spcPct val="115000"/>
                        </a:lnSpc>
                        <a:spcBef>
                          <a:spcPts val="0"/>
                        </a:spcBef>
                        <a:spcAft>
                          <a:spcPts val="0"/>
                        </a:spcAft>
                        <a:buNone/>
                      </a:pPr>
                      <a:r>
                        <a:rPr lang="en" sz="1700">
                          <a:solidFill>
                            <a:schemeClr val="dk1"/>
                          </a:solidFill>
                        </a:rPr>
                        <a:t>Yes </a:t>
                      </a:r>
                      <a:endParaRPr sz="28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lnSpc>
                          <a:spcPct val="115000"/>
                        </a:lnSpc>
                        <a:spcBef>
                          <a:spcPts val="0"/>
                        </a:spcBef>
                        <a:spcAft>
                          <a:spcPts val="0"/>
                        </a:spcAft>
                        <a:buNone/>
                      </a:pPr>
                      <a:r>
                        <a:rPr lang="en" sz="1700">
                          <a:solidFill>
                            <a:schemeClr val="dk1"/>
                          </a:solidFill>
                        </a:rPr>
                        <a:t>No</a:t>
                      </a:r>
                      <a:endParaRPr sz="28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ctrTitle"/>
          </p:nvPr>
        </p:nvSpPr>
        <p:spPr>
          <a:xfrm>
            <a:off x="241650" y="89300"/>
            <a:ext cx="8842500" cy="3642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SzPct val="66000"/>
              <a:buNone/>
            </a:pPr>
            <a:r>
              <a:rPr lang="en" sz="1500" b="1"/>
              <a:t>Have you or any of your family members been diagnosed with the below health-related issues?		</a:t>
            </a:r>
            <a:endParaRPr sz="1500" b="1"/>
          </a:p>
        </p:txBody>
      </p:sp>
      <p:graphicFrame>
        <p:nvGraphicFramePr>
          <p:cNvPr id="142" name="Google Shape;142;p27"/>
          <p:cNvGraphicFramePr/>
          <p:nvPr/>
        </p:nvGraphicFramePr>
        <p:xfrm>
          <a:off x="888325" y="502815"/>
          <a:ext cx="3000000" cy="3000000"/>
        </p:xfrm>
        <a:graphic>
          <a:graphicData uri="http://schemas.openxmlformats.org/drawingml/2006/table">
            <a:tbl>
              <a:tblPr>
                <a:noFill/>
                <a:tableStyleId>{AC1C4936-8DCA-45A8-8EA4-B1E581F6B492}</a:tableStyleId>
              </a:tblPr>
              <a:tblGrid>
                <a:gridCol w="1962000">
                  <a:extLst>
                    <a:ext uri="{9D8B030D-6E8A-4147-A177-3AD203B41FA5}">
                      <a16:colId xmlns:a16="http://schemas.microsoft.com/office/drawing/2014/main" val="20000"/>
                    </a:ext>
                  </a:extLst>
                </a:gridCol>
                <a:gridCol w="2090575">
                  <a:extLst>
                    <a:ext uri="{9D8B030D-6E8A-4147-A177-3AD203B41FA5}">
                      <a16:colId xmlns:a16="http://schemas.microsoft.com/office/drawing/2014/main" val="20001"/>
                    </a:ext>
                  </a:extLst>
                </a:gridCol>
                <a:gridCol w="2422275">
                  <a:extLst>
                    <a:ext uri="{9D8B030D-6E8A-4147-A177-3AD203B41FA5}">
                      <a16:colId xmlns:a16="http://schemas.microsoft.com/office/drawing/2014/main" val="20002"/>
                    </a:ext>
                  </a:extLst>
                </a:gridCol>
              </a:tblGrid>
              <a:tr h="608775">
                <a:tc>
                  <a:txBody>
                    <a:bodyPr/>
                    <a:lstStyle/>
                    <a:p>
                      <a:pPr marL="0" lvl="0" indent="0" algn="l" rtl="0">
                        <a:spcBef>
                          <a:spcPts val="0"/>
                        </a:spcBef>
                        <a:spcAft>
                          <a:spcPts val="0"/>
                        </a:spcAft>
                        <a:buNone/>
                      </a:pPr>
                      <a:endParaRPr sz="2000">
                        <a:solidFill>
                          <a:schemeClr val="dk2"/>
                        </a:solidFill>
                      </a:endParaRPr>
                    </a:p>
                  </a:txBody>
                  <a:tcPr marL="91425" marR="91425" marT="91425" marB="91425"/>
                </a:tc>
                <a:tc>
                  <a:txBody>
                    <a:bodyPr/>
                    <a:lstStyle/>
                    <a:p>
                      <a:pPr marL="0" lvl="0" indent="0" algn="ctr" rtl="0">
                        <a:spcBef>
                          <a:spcPts val="0"/>
                        </a:spcBef>
                        <a:spcAft>
                          <a:spcPts val="0"/>
                        </a:spcAft>
                        <a:buNone/>
                      </a:pPr>
                      <a:r>
                        <a:rPr lang="en" sz="1300"/>
                        <a:t>Yes / No</a:t>
                      </a:r>
                      <a:endParaRPr sz="1300"/>
                    </a:p>
                  </a:txBody>
                  <a:tcPr marL="91425" marR="91425" marT="91425" marB="91425"/>
                </a:tc>
                <a:tc>
                  <a:txBody>
                    <a:bodyPr/>
                    <a:lstStyle/>
                    <a:p>
                      <a:pPr marL="0" lvl="0" indent="0" algn="ctr" rtl="0">
                        <a:spcBef>
                          <a:spcPts val="0"/>
                        </a:spcBef>
                        <a:spcAft>
                          <a:spcPts val="0"/>
                        </a:spcAft>
                        <a:buNone/>
                      </a:pPr>
                      <a:r>
                        <a:rPr lang="en" sz="1300"/>
                        <a:t>If Yes </a:t>
                      </a:r>
                      <a:endParaRPr sz="1300"/>
                    </a:p>
                    <a:p>
                      <a:pPr marL="0" lvl="0" indent="0" algn="ctr" rtl="0">
                        <a:spcBef>
                          <a:spcPts val="0"/>
                        </a:spcBef>
                        <a:spcAft>
                          <a:spcPts val="0"/>
                        </a:spcAft>
                        <a:buNone/>
                      </a:pPr>
                      <a:r>
                        <a:rPr lang="en" sz="1300"/>
                        <a:t>Months / years</a:t>
                      </a:r>
                      <a:endParaRPr sz="1300"/>
                    </a:p>
                  </a:txBody>
                  <a:tcPr marL="91425" marR="91425" marT="91425" marB="91425"/>
                </a:tc>
                <a:extLst>
                  <a:ext uri="{0D108BD9-81ED-4DB2-BD59-A6C34878D82A}">
                    <a16:rowId xmlns:a16="http://schemas.microsoft.com/office/drawing/2014/main" val="10000"/>
                  </a:ext>
                </a:extLst>
              </a:tr>
              <a:tr h="396200">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Heart/ Chest pain</a:t>
                      </a:r>
                      <a:endParaRPr sz="12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65725">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Asthma Issues</a:t>
                      </a:r>
                      <a:endParaRPr sz="12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96200">
                <a:tc>
                  <a:txBody>
                    <a:bodyPr/>
                    <a:lstStyle/>
                    <a:p>
                      <a:pPr marL="0" lvl="0" indent="0" algn="l" rtl="0">
                        <a:lnSpc>
                          <a:spcPct val="115000"/>
                        </a:lnSpc>
                        <a:spcBef>
                          <a:spcPts val="0"/>
                        </a:spcBef>
                        <a:spcAft>
                          <a:spcPts val="0"/>
                        </a:spcAft>
                        <a:buNone/>
                      </a:pPr>
                      <a:r>
                        <a:rPr lang="en" sz="1200">
                          <a:solidFill>
                            <a:schemeClr val="dk1"/>
                          </a:solidFill>
                        </a:rPr>
                        <a:t>Thyroid Issues</a:t>
                      </a:r>
                      <a:endParaRPr sz="12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65725">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Obesity Issues</a:t>
                      </a:r>
                      <a:endParaRPr sz="12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96200">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Depression </a:t>
                      </a:r>
                      <a:endParaRPr sz="12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396200">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Allergies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r h="396200">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Brain Stroke/ Circulation</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7"/>
                  </a:ext>
                </a:extLst>
              </a:tr>
              <a:tr h="450825">
                <a:tc>
                  <a:txBody>
                    <a:bodyPr/>
                    <a:lstStyle/>
                    <a:p>
                      <a:pPr marL="0" lvl="0" indent="0" algn="l" rtl="0">
                        <a:lnSpc>
                          <a:spcPct val="115000"/>
                        </a:lnSpc>
                        <a:spcBef>
                          <a:spcPts val="0"/>
                        </a:spcBef>
                        <a:spcAft>
                          <a:spcPts val="0"/>
                        </a:spcAft>
                        <a:buClr>
                          <a:schemeClr val="dk1"/>
                        </a:buClr>
                        <a:buSzPts val="1100"/>
                        <a:buFont typeface="Arial"/>
                        <a:buNone/>
                      </a:pPr>
                      <a:r>
                        <a:rPr lang="en" sz="1200">
                          <a:solidFill>
                            <a:schemeClr val="dk1"/>
                          </a:solidFill>
                        </a:rPr>
                        <a:t>Diabetes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8"/>
                  </a:ext>
                </a:extLst>
              </a:tr>
              <a:tr h="396200">
                <a:tc>
                  <a:txBody>
                    <a:bodyPr/>
                    <a:lstStyle/>
                    <a:p>
                      <a:pPr marL="0" lvl="0" indent="0" algn="l" rtl="0">
                        <a:lnSpc>
                          <a:spcPct val="115000"/>
                        </a:lnSpc>
                        <a:spcBef>
                          <a:spcPts val="0"/>
                        </a:spcBef>
                        <a:spcAft>
                          <a:spcPts val="0"/>
                        </a:spcAft>
                        <a:buNone/>
                      </a:pPr>
                      <a:r>
                        <a:rPr lang="en" sz="1200">
                          <a:solidFill>
                            <a:schemeClr val="dk1"/>
                          </a:solidFill>
                        </a:rPr>
                        <a:t>Others ( Please specify )</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9"/>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txBox="1">
            <a:spLocks noGrp="1"/>
          </p:cNvSpPr>
          <p:nvPr>
            <p:ph type="ctrTitle"/>
          </p:nvPr>
        </p:nvSpPr>
        <p:spPr>
          <a:xfrm>
            <a:off x="311700" y="-79825"/>
            <a:ext cx="8520600" cy="654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1700"/>
              <a:t>Have you ever been diagnosed for the below health-related complications? </a:t>
            </a:r>
            <a:endParaRPr sz="1700"/>
          </a:p>
        </p:txBody>
      </p:sp>
      <p:graphicFrame>
        <p:nvGraphicFramePr>
          <p:cNvPr id="148" name="Google Shape;148;p28"/>
          <p:cNvGraphicFramePr/>
          <p:nvPr/>
        </p:nvGraphicFramePr>
        <p:xfrm>
          <a:off x="1038200" y="386820"/>
          <a:ext cx="3000000" cy="3000000"/>
        </p:xfrm>
        <a:graphic>
          <a:graphicData uri="http://schemas.openxmlformats.org/drawingml/2006/table">
            <a:tbl>
              <a:tblPr>
                <a:noFill/>
                <a:tableStyleId>{AC1C4936-8DCA-45A8-8EA4-B1E581F6B492}</a:tableStyleId>
              </a:tblPr>
              <a:tblGrid>
                <a:gridCol w="1427925">
                  <a:extLst>
                    <a:ext uri="{9D8B030D-6E8A-4147-A177-3AD203B41FA5}">
                      <a16:colId xmlns:a16="http://schemas.microsoft.com/office/drawing/2014/main" val="20000"/>
                    </a:ext>
                  </a:extLst>
                </a:gridCol>
                <a:gridCol w="1347075">
                  <a:extLst>
                    <a:ext uri="{9D8B030D-6E8A-4147-A177-3AD203B41FA5}">
                      <a16:colId xmlns:a16="http://schemas.microsoft.com/office/drawing/2014/main" val="20001"/>
                    </a:ext>
                  </a:extLst>
                </a:gridCol>
                <a:gridCol w="1937350">
                  <a:extLst>
                    <a:ext uri="{9D8B030D-6E8A-4147-A177-3AD203B41FA5}">
                      <a16:colId xmlns:a16="http://schemas.microsoft.com/office/drawing/2014/main" val="20002"/>
                    </a:ext>
                  </a:extLst>
                </a:gridCol>
                <a:gridCol w="1937350">
                  <a:extLst>
                    <a:ext uri="{9D8B030D-6E8A-4147-A177-3AD203B41FA5}">
                      <a16:colId xmlns:a16="http://schemas.microsoft.com/office/drawing/2014/main" val="20003"/>
                    </a:ext>
                  </a:extLst>
                </a:gridCol>
              </a:tblGrid>
              <a:tr h="668275">
                <a:tc>
                  <a:txBody>
                    <a:bodyPr/>
                    <a:lstStyle/>
                    <a:p>
                      <a:pPr marL="0" lvl="0" indent="0" algn="l" rtl="0">
                        <a:spcBef>
                          <a:spcPts val="0"/>
                        </a:spcBef>
                        <a:spcAft>
                          <a:spcPts val="0"/>
                        </a:spcAft>
                        <a:buNone/>
                      </a:pPr>
                      <a:endParaRPr sz="2000">
                        <a:solidFill>
                          <a:schemeClr val="dk2"/>
                        </a:solidFill>
                      </a:endParaRPr>
                    </a:p>
                  </a:txBody>
                  <a:tcPr marL="91425" marR="91425" marT="91425" marB="91425"/>
                </a:tc>
                <a:tc>
                  <a:txBody>
                    <a:bodyPr/>
                    <a:lstStyle/>
                    <a:p>
                      <a:pPr marL="0" lvl="0" indent="0" algn="ctr" rtl="0">
                        <a:spcBef>
                          <a:spcPts val="0"/>
                        </a:spcBef>
                        <a:spcAft>
                          <a:spcPts val="0"/>
                        </a:spcAft>
                        <a:buNone/>
                      </a:pPr>
                      <a:r>
                        <a:rPr lang="en" sz="1300" b="1"/>
                        <a:t>Yes / No</a:t>
                      </a:r>
                      <a:endParaRPr sz="1300" b="1"/>
                    </a:p>
                  </a:txBody>
                  <a:tcPr marL="91425" marR="91425" marT="91425" marB="91425"/>
                </a:tc>
                <a:tc>
                  <a:txBody>
                    <a:bodyPr/>
                    <a:lstStyle/>
                    <a:p>
                      <a:pPr marL="0" lvl="0" indent="0" algn="ctr" rtl="0">
                        <a:spcBef>
                          <a:spcPts val="0"/>
                        </a:spcBef>
                        <a:spcAft>
                          <a:spcPts val="0"/>
                        </a:spcAft>
                        <a:buNone/>
                      </a:pPr>
                      <a:r>
                        <a:rPr lang="en" sz="1300" b="1"/>
                        <a:t>After being detected with Diabetes </a:t>
                      </a:r>
                      <a:endParaRPr sz="1300" b="1"/>
                    </a:p>
                    <a:p>
                      <a:pPr marL="0" lvl="0" indent="0" algn="ctr" rtl="0">
                        <a:spcBef>
                          <a:spcPts val="0"/>
                        </a:spcBef>
                        <a:spcAft>
                          <a:spcPts val="0"/>
                        </a:spcAft>
                        <a:buNone/>
                      </a:pPr>
                      <a:r>
                        <a:rPr lang="en" sz="1300" b="1"/>
                        <a:t>(Yes / No)</a:t>
                      </a:r>
                      <a:endParaRPr sz="1300" b="1"/>
                    </a:p>
                  </a:txBody>
                  <a:tcPr marL="91425" marR="91425" marT="91425" marB="91425"/>
                </a:tc>
                <a:tc>
                  <a:txBody>
                    <a:bodyPr/>
                    <a:lstStyle/>
                    <a:p>
                      <a:pPr marL="0" lvl="0" indent="0" algn="ctr" rtl="0">
                        <a:spcBef>
                          <a:spcPts val="0"/>
                        </a:spcBef>
                        <a:spcAft>
                          <a:spcPts val="0"/>
                        </a:spcAft>
                        <a:buNone/>
                      </a:pPr>
                      <a:r>
                        <a:rPr lang="en" sz="1300" b="1"/>
                        <a:t>If Yes </a:t>
                      </a:r>
                      <a:endParaRPr sz="1300" b="1"/>
                    </a:p>
                    <a:p>
                      <a:pPr marL="0" lvl="0" indent="0" algn="ctr" rtl="0">
                        <a:spcBef>
                          <a:spcPts val="0"/>
                        </a:spcBef>
                        <a:spcAft>
                          <a:spcPts val="0"/>
                        </a:spcAft>
                        <a:buNone/>
                      </a:pPr>
                      <a:r>
                        <a:rPr lang="en" sz="1300" b="1"/>
                        <a:t>Months / Year</a:t>
                      </a:r>
                      <a:endParaRPr sz="1300" b="1"/>
                    </a:p>
                  </a:txBody>
                  <a:tcPr marL="91425" marR="91425" marT="91425" marB="91425"/>
                </a:tc>
                <a:extLst>
                  <a:ext uri="{0D108BD9-81ED-4DB2-BD59-A6C34878D82A}">
                    <a16:rowId xmlns:a16="http://schemas.microsoft.com/office/drawing/2014/main" val="10000"/>
                  </a:ext>
                </a:extLst>
              </a:tr>
              <a:tr h="340675">
                <a:tc>
                  <a:txBody>
                    <a:bodyPr/>
                    <a:lstStyle/>
                    <a:p>
                      <a:pPr marL="0" lvl="0" indent="0" algn="l" rtl="0">
                        <a:lnSpc>
                          <a:spcPct val="95000"/>
                        </a:lnSpc>
                        <a:spcBef>
                          <a:spcPts val="0"/>
                        </a:spcBef>
                        <a:spcAft>
                          <a:spcPts val="0"/>
                        </a:spcAft>
                        <a:buNone/>
                      </a:pPr>
                      <a:r>
                        <a:rPr lang="en" sz="1125">
                          <a:solidFill>
                            <a:schemeClr val="dk1"/>
                          </a:solidFill>
                        </a:rPr>
                        <a:t>Eyesight issues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b="1"/>
                    </a:p>
                  </a:txBody>
                  <a:tcPr marL="91425" marR="91425" marT="91425" marB="91425"/>
                </a:tc>
                <a:tc>
                  <a:txBody>
                    <a:bodyPr/>
                    <a:lstStyle/>
                    <a:p>
                      <a:pPr marL="0" lvl="0" indent="0" algn="l" rtl="0">
                        <a:spcBef>
                          <a:spcPts val="0"/>
                        </a:spcBef>
                        <a:spcAft>
                          <a:spcPts val="0"/>
                        </a:spcAft>
                        <a:buNone/>
                      </a:pPr>
                      <a:endParaRPr b="1"/>
                    </a:p>
                  </a:txBody>
                  <a:tcPr marL="91425" marR="91425" marT="91425" marB="91425"/>
                </a:tc>
                <a:tc>
                  <a:txBody>
                    <a:bodyPr/>
                    <a:lstStyle/>
                    <a:p>
                      <a:pPr marL="0" lvl="0" indent="0" algn="l" rtl="0">
                        <a:spcBef>
                          <a:spcPts val="0"/>
                        </a:spcBef>
                        <a:spcAft>
                          <a:spcPts val="0"/>
                        </a:spcAft>
                        <a:buNone/>
                      </a:pPr>
                      <a:endParaRPr b="1"/>
                    </a:p>
                  </a:txBody>
                  <a:tcPr marL="91425" marR="91425" marT="91425" marB="91425"/>
                </a:tc>
                <a:extLst>
                  <a:ext uri="{0D108BD9-81ED-4DB2-BD59-A6C34878D82A}">
                    <a16:rowId xmlns:a16="http://schemas.microsoft.com/office/drawing/2014/main" val="10001"/>
                  </a:ext>
                </a:extLst>
              </a:tr>
              <a:tr h="312750">
                <a:tc>
                  <a:txBody>
                    <a:bodyPr/>
                    <a:lstStyle/>
                    <a:p>
                      <a:pPr marL="0" lvl="0" indent="0" algn="l" rtl="0">
                        <a:lnSpc>
                          <a:spcPct val="95000"/>
                        </a:lnSpc>
                        <a:spcBef>
                          <a:spcPts val="0"/>
                        </a:spcBef>
                        <a:spcAft>
                          <a:spcPts val="0"/>
                        </a:spcAft>
                        <a:buNone/>
                      </a:pPr>
                      <a:r>
                        <a:rPr lang="en" sz="1125">
                          <a:solidFill>
                            <a:schemeClr val="dk1"/>
                          </a:solidFill>
                        </a:rPr>
                        <a:t>Heart/Artery issues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40675">
                <a:tc>
                  <a:txBody>
                    <a:bodyPr/>
                    <a:lstStyle/>
                    <a:p>
                      <a:pPr marL="0" lvl="0" indent="0" algn="l" rtl="0">
                        <a:lnSpc>
                          <a:spcPct val="95000"/>
                        </a:lnSpc>
                        <a:spcBef>
                          <a:spcPts val="0"/>
                        </a:spcBef>
                        <a:spcAft>
                          <a:spcPts val="0"/>
                        </a:spcAft>
                        <a:buNone/>
                      </a:pPr>
                      <a:r>
                        <a:rPr lang="en" sz="1125">
                          <a:solidFill>
                            <a:schemeClr val="dk1"/>
                          </a:solidFill>
                        </a:rPr>
                        <a:t>Nervous Issues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38825">
                <a:tc>
                  <a:txBody>
                    <a:bodyPr/>
                    <a:lstStyle/>
                    <a:p>
                      <a:pPr marL="0" lvl="0" indent="0" algn="l" rtl="0">
                        <a:lnSpc>
                          <a:spcPct val="95000"/>
                        </a:lnSpc>
                        <a:spcBef>
                          <a:spcPts val="0"/>
                        </a:spcBef>
                        <a:spcAft>
                          <a:spcPts val="0"/>
                        </a:spcAft>
                        <a:buNone/>
                      </a:pPr>
                      <a:r>
                        <a:rPr lang="en" sz="1125">
                          <a:solidFill>
                            <a:schemeClr val="dk1"/>
                          </a:solidFill>
                        </a:rPr>
                        <a:t>Feet/Leg Issues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40675">
                <a:tc>
                  <a:txBody>
                    <a:bodyPr/>
                    <a:lstStyle/>
                    <a:p>
                      <a:pPr marL="0" lvl="0" indent="0" algn="l" rtl="0">
                        <a:lnSpc>
                          <a:spcPct val="95000"/>
                        </a:lnSpc>
                        <a:spcBef>
                          <a:spcPts val="0"/>
                        </a:spcBef>
                        <a:spcAft>
                          <a:spcPts val="0"/>
                        </a:spcAft>
                        <a:buNone/>
                      </a:pPr>
                      <a:r>
                        <a:rPr lang="en" sz="1125">
                          <a:solidFill>
                            <a:schemeClr val="dk1"/>
                          </a:solidFill>
                        </a:rPr>
                        <a:t>Skin Problems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340675">
                <a:tc>
                  <a:txBody>
                    <a:bodyPr/>
                    <a:lstStyle/>
                    <a:p>
                      <a:pPr marL="0" lvl="0" indent="0" algn="l" rtl="0">
                        <a:lnSpc>
                          <a:spcPct val="95000"/>
                        </a:lnSpc>
                        <a:spcBef>
                          <a:spcPts val="0"/>
                        </a:spcBef>
                        <a:spcAft>
                          <a:spcPts val="0"/>
                        </a:spcAft>
                        <a:buNone/>
                      </a:pPr>
                      <a:r>
                        <a:rPr lang="en" sz="1125">
                          <a:solidFill>
                            <a:schemeClr val="dk1"/>
                          </a:solidFill>
                        </a:rPr>
                        <a:t>Teeth/Gum Issues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r h="340675">
                <a:tc>
                  <a:txBody>
                    <a:bodyPr/>
                    <a:lstStyle/>
                    <a:p>
                      <a:pPr marL="0" lvl="0" indent="0" algn="l" rtl="0">
                        <a:lnSpc>
                          <a:spcPct val="95000"/>
                        </a:lnSpc>
                        <a:spcBef>
                          <a:spcPts val="0"/>
                        </a:spcBef>
                        <a:spcAft>
                          <a:spcPts val="0"/>
                        </a:spcAft>
                        <a:buNone/>
                      </a:pPr>
                      <a:r>
                        <a:rPr lang="en" sz="1125">
                          <a:solidFill>
                            <a:schemeClr val="dk1"/>
                          </a:solidFill>
                        </a:rPr>
                        <a:t>Gastrointestinal Disorder</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7"/>
                  </a:ext>
                </a:extLst>
              </a:tr>
              <a:tr h="370625">
                <a:tc>
                  <a:txBody>
                    <a:bodyPr/>
                    <a:lstStyle/>
                    <a:p>
                      <a:pPr marL="0" lvl="0" indent="0" algn="l" rtl="0">
                        <a:lnSpc>
                          <a:spcPct val="95000"/>
                        </a:lnSpc>
                        <a:spcBef>
                          <a:spcPts val="0"/>
                        </a:spcBef>
                        <a:spcAft>
                          <a:spcPts val="0"/>
                        </a:spcAft>
                        <a:buNone/>
                      </a:pPr>
                      <a:r>
                        <a:rPr lang="en" sz="1125">
                          <a:solidFill>
                            <a:schemeClr val="dk1"/>
                          </a:solidFill>
                        </a:rPr>
                        <a:t>Kidney trouble</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8"/>
                  </a:ext>
                </a:extLst>
              </a:tr>
              <a:tr h="385525">
                <a:tc>
                  <a:txBody>
                    <a:bodyPr/>
                    <a:lstStyle/>
                    <a:p>
                      <a:pPr marL="0" lvl="0" indent="0" algn="l" rtl="0">
                        <a:lnSpc>
                          <a:spcPct val="95000"/>
                        </a:lnSpc>
                        <a:spcBef>
                          <a:spcPts val="0"/>
                        </a:spcBef>
                        <a:spcAft>
                          <a:spcPts val="0"/>
                        </a:spcAft>
                        <a:buNone/>
                      </a:pPr>
                      <a:r>
                        <a:rPr lang="en" sz="1125">
                          <a:solidFill>
                            <a:schemeClr val="dk1"/>
                          </a:solidFill>
                        </a:rPr>
                        <a:t>Sexual Issues</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9"/>
                  </a:ext>
                </a:extLst>
              </a:tr>
              <a:tr h="340675">
                <a:tc>
                  <a:txBody>
                    <a:bodyPr/>
                    <a:lstStyle/>
                    <a:p>
                      <a:pPr marL="0" lvl="0" indent="0" algn="l" rtl="0">
                        <a:lnSpc>
                          <a:spcPct val="115000"/>
                        </a:lnSpc>
                        <a:spcBef>
                          <a:spcPts val="0"/>
                        </a:spcBef>
                        <a:spcAft>
                          <a:spcPts val="0"/>
                        </a:spcAft>
                        <a:buNone/>
                      </a:pPr>
                      <a:r>
                        <a:rPr lang="en" sz="1200">
                          <a:solidFill>
                            <a:schemeClr val="dk1"/>
                          </a:solidFill>
                        </a:rPr>
                        <a:t>Others (Please specify)</a:t>
                      </a:r>
                      <a:endParaRPr sz="1200">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1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9"/>
          <p:cNvSpPr txBox="1">
            <a:spLocks noGrp="1"/>
          </p:cNvSpPr>
          <p:nvPr>
            <p:ph type="ctrTitle"/>
          </p:nvPr>
        </p:nvSpPr>
        <p:spPr>
          <a:xfrm>
            <a:off x="311700" y="93075"/>
            <a:ext cx="8520600" cy="693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2500"/>
              <a:t>Which treatments have you tried?</a:t>
            </a:r>
            <a:endParaRPr sz="2500"/>
          </a:p>
        </p:txBody>
      </p:sp>
      <p:graphicFrame>
        <p:nvGraphicFramePr>
          <p:cNvPr id="154" name="Google Shape;154;p29"/>
          <p:cNvGraphicFramePr/>
          <p:nvPr/>
        </p:nvGraphicFramePr>
        <p:xfrm>
          <a:off x="398800" y="750640"/>
          <a:ext cx="3000000" cy="3000000"/>
        </p:xfrm>
        <a:graphic>
          <a:graphicData uri="http://schemas.openxmlformats.org/drawingml/2006/table">
            <a:tbl>
              <a:tblPr>
                <a:noFill/>
                <a:tableStyleId>{AC1C4936-8DCA-45A8-8EA4-B1E581F6B492}</a:tableStyleId>
              </a:tblPr>
              <a:tblGrid>
                <a:gridCol w="2493225">
                  <a:extLst>
                    <a:ext uri="{9D8B030D-6E8A-4147-A177-3AD203B41FA5}">
                      <a16:colId xmlns:a16="http://schemas.microsoft.com/office/drawing/2014/main" val="20000"/>
                    </a:ext>
                  </a:extLst>
                </a:gridCol>
                <a:gridCol w="2146500">
                  <a:extLst>
                    <a:ext uri="{9D8B030D-6E8A-4147-A177-3AD203B41FA5}">
                      <a16:colId xmlns:a16="http://schemas.microsoft.com/office/drawing/2014/main" val="20001"/>
                    </a:ext>
                  </a:extLst>
                </a:gridCol>
                <a:gridCol w="1637200">
                  <a:extLst>
                    <a:ext uri="{9D8B030D-6E8A-4147-A177-3AD203B41FA5}">
                      <a16:colId xmlns:a16="http://schemas.microsoft.com/office/drawing/2014/main" val="20002"/>
                    </a:ext>
                  </a:extLst>
                </a:gridCol>
                <a:gridCol w="1694125">
                  <a:extLst>
                    <a:ext uri="{9D8B030D-6E8A-4147-A177-3AD203B41FA5}">
                      <a16:colId xmlns:a16="http://schemas.microsoft.com/office/drawing/2014/main" val="20003"/>
                    </a:ext>
                  </a:extLst>
                </a:gridCol>
              </a:tblGrid>
              <a:tr h="833225">
                <a:tc>
                  <a:txBody>
                    <a:bodyPr/>
                    <a:lstStyle/>
                    <a:p>
                      <a:pPr marL="0" lvl="0" indent="0" algn="l" rtl="0">
                        <a:spcBef>
                          <a:spcPts val="0"/>
                        </a:spcBef>
                        <a:spcAft>
                          <a:spcPts val="0"/>
                        </a:spcAft>
                        <a:buNone/>
                      </a:pPr>
                      <a:endParaRPr sz="1800">
                        <a:solidFill>
                          <a:schemeClr val="dk2"/>
                        </a:solidFill>
                      </a:endParaRPr>
                    </a:p>
                  </a:txBody>
                  <a:tcPr marL="91425" marR="91425" marT="91425" marB="91425"/>
                </a:tc>
                <a:tc>
                  <a:txBody>
                    <a:bodyPr/>
                    <a:lstStyle/>
                    <a:p>
                      <a:pPr marL="0" lvl="0" indent="0" algn="l" rtl="0">
                        <a:spcBef>
                          <a:spcPts val="0"/>
                        </a:spcBef>
                        <a:spcAft>
                          <a:spcPts val="0"/>
                        </a:spcAft>
                        <a:buNone/>
                      </a:pPr>
                      <a:r>
                        <a:rPr lang="en" sz="1200"/>
                        <a:t>Rate sequentially</a:t>
                      </a:r>
                      <a:br>
                        <a:rPr lang="en" sz="1200"/>
                      </a:br>
                      <a:r>
                        <a:rPr lang="en" sz="1200"/>
                        <a:t>(1 for the first treatment and 5 for the latest treatment type)</a:t>
                      </a:r>
                      <a:endParaRPr sz="1200"/>
                    </a:p>
                  </a:txBody>
                  <a:tcPr marL="91425" marR="91425" marT="91425" marB="91425"/>
                </a:tc>
                <a:tc>
                  <a:txBody>
                    <a:bodyPr/>
                    <a:lstStyle/>
                    <a:p>
                      <a:pPr marL="0" lvl="0" indent="0" algn="ctr" rtl="0">
                        <a:spcBef>
                          <a:spcPts val="0"/>
                        </a:spcBef>
                        <a:spcAft>
                          <a:spcPts val="0"/>
                        </a:spcAft>
                        <a:buNone/>
                      </a:pPr>
                      <a:r>
                        <a:rPr lang="en" sz="900"/>
                        <a:t>Start Date</a:t>
                      </a:r>
                      <a:endParaRPr sz="900"/>
                    </a:p>
                    <a:p>
                      <a:pPr marL="0" lvl="0" indent="0" algn="ctr" rtl="0">
                        <a:spcBef>
                          <a:spcPts val="0"/>
                        </a:spcBef>
                        <a:spcAft>
                          <a:spcPts val="0"/>
                        </a:spcAft>
                        <a:buNone/>
                      </a:pPr>
                      <a:r>
                        <a:rPr lang="en" sz="900"/>
                        <a:t>Month/Year</a:t>
                      </a:r>
                      <a:endParaRPr sz="900"/>
                    </a:p>
                    <a:p>
                      <a:pPr marL="0" lvl="0" indent="0" algn="ctr" rtl="0">
                        <a:spcBef>
                          <a:spcPts val="0"/>
                        </a:spcBef>
                        <a:spcAft>
                          <a:spcPts val="0"/>
                        </a:spcAft>
                        <a:buNone/>
                      </a:pPr>
                      <a:endParaRPr sz="1200"/>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 sz="900">
                          <a:solidFill>
                            <a:schemeClr val="dk1"/>
                          </a:solidFill>
                        </a:rPr>
                        <a:t>End Date</a:t>
                      </a:r>
                      <a:endParaRPr sz="900">
                        <a:solidFill>
                          <a:schemeClr val="dk1"/>
                        </a:solidFill>
                      </a:endParaRPr>
                    </a:p>
                    <a:p>
                      <a:pPr marL="0" lvl="0" indent="0" algn="ctr" rtl="0">
                        <a:spcBef>
                          <a:spcPts val="0"/>
                        </a:spcBef>
                        <a:spcAft>
                          <a:spcPts val="0"/>
                        </a:spcAft>
                        <a:buClr>
                          <a:schemeClr val="dk1"/>
                        </a:buClr>
                        <a:buSzPts val="1100"/>
                        <a:buFont typeface="Arial"/>
                        <a:buNone/>
                      </a:pPr>
                      <a:r>
                        <a:rPr lang="en" sz="900">
                          <a:solidFill>
                            <a:schemeClr val="dk1"/>
                          </a:solidFill>
                        </a:rPr>
                        <a:t>Month/Year</a:t>
                      </a:r>
                      <a:endParaRPr sz="1200"/>
                    </a:p>
                  </a:txBody>
                  <a:tcPr marL="91425" marR="91425" marT="91425" marB="91425"/>
                </a:tc>
                <a:extLst>
                  <a:ext uri="{0D108BD9-81ED-4DB2-BD59-A6C34878D82A}">
                    <a16:rowId xmlns:a16="http://schemas.microsoft.com/office/drawing/2014/main" val="10000"/>
                  </a:ext>
                </a:extLst>
              </a:tr>
              <a:tr h="554175">
                <a:tc>
                  <a:txBody>
                    <a:bodyPr/>
                    <a:lstStyle/>
                    <a:p>
                      <a:pPr marL="0" lvl="0" indent="0" algn="l" rtl="0">
                        <a:spcBef>
                          <a:spcPts val="0"/>
                        </a:spcBef>
                        <a:spcAft>
                          <a:spcPts val="0"/>
                        </a:spcAft>
                        <a:buNone/>
                      </a:pPr>
                      <a:r>
                        <a:rPr lang="en" sz="1800">
                          <a:solidFill>
                            <a:schemeClr val="dk2"/>
                          </a:solidFill>
                        </a:rPr>
                        <a:t>Allopathy</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1"/>
                  </a:ext>
                </a:extLst>
              </a:tr>
              <a:tr h="554175">
                <a:tc>
                  <a:txBody>
                    <a:bodyPr/>
                    <a:lstStyle/>
                    <a:p>
                      <a:pPr marL="0" lvl="0" indent="0" algn="l" rtl="0">
                        <a:spcBef>
                          <a:spcPts val="0"/>
                        </a:spcBef>
                        <a:spcAft>
                          <a:spcPts val="0"/>
                        </a:spcAft>
                        <a:buNone/>
                      </a:pPr>
                      <a:r>
                        <a:rPr lang="en" sz="1800"/>
                        <a:t>Ayurveda</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2"/>
                  </a:ext>
                </a:extLst>
              </a:tr>
              <a:tr h="554175">
                <a:tc>
                  <a:txBody>
                    <a:bodyPr/>
                    <a:lstStyle/>
                    <a:p>
                      <a:pPr marL="0" lvl="0" indent="0" algn="l" rtl="0">
                        <a:spcBef>
                          <a:spcPts val="0"/>
                        </a:spcBef>
                        <a:spcAft>
                          <a:spcPts val="0"/>
                        </a:spcAft>
                        <a:buNone/>
                      </a:pPr>
                      <a:r>
                        <a:rPr lang="en" sz="1800"/>
                        <a:t>Homeopathy</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3"/>
                  </a:ext>
                </a:extLst>
              </a:tr>
              <a:tr h="647350">
                <a:tc>
                  <a:txBody>
                    <a:bodyPr/>
                    <a:lstStyle/>
                    <a:p>
                      <a:pPr marL="0" lvl="0" indent="0" algn="l" rtl="0">
                        <a:spcBef>
                          <a:spcPts val="0"/>
                        </a:spcBef>
                        <a:spcAft>
                          <a:spcPts val="0"/>
                        </a:spcAft>
                        <a:buNone/>
                      </a:pPr>
                      <a:r>
                        <a:rPr lang="en" sz="1800"/>
                        <a:t>Diet &amp; Nutrition</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4"/>
                  </a:ext>
                </a:extLst>
              </a:tr>
              <a:tr h="900575">
                <a:tc>
                  <a:txBody>
                    <a:bodyPr/>
                    <a:lstStyle/>
                    <a:p>
                      <a:pPr marL="0" lvl="0" indent="0" algn="l" rtl="0">
                        <a:spcBef>
                          <a:spcPts val="0"/>
                        </a:spcBef>
                        <a:spcAft>
                          <a:spcPts val="0"/>
                        </a:spcAft>
                        <a:buNone/>
                      </a:pPr>
                      <a:r>
                        <a:rPr lang="en" sz="1800">
                          <a:solidFill>
                            <a:schemeClr val="dk2"/>
                          </a:solidFill>
                        </a:rPr>
                        <a:t>Others (Please specify)</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0"/>
          <p:cNvSpPr txBox="1">
            <a:spLocks noGrp="1"/>
          </p:cNvSpPr>
          <p:nvPr>
            <p:ph type="ctrTitle"/>
          </p:nvPr>
        </p:nvSpPr>
        <p:spPr>
          <a:xfrm>
            <a:off x="311700" y="93075"/>
            <a:ext cx="8520600" cy="693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2500"/>
              <a:t>Which treatment/s are you currently on?</a:t>
            </a:r>
            <a:endParaRPr sz="2500"/>
          </a:p>
        </p:txBody>
      </p:sp>
      <p:graphicFrame>
        <p:nvGraphicFramePr>
          <p:cNvPr id="160" name="Google Shape;160;p30"/>
          <p:cNvGraphicFramePr/>
          <p:nvPr/>
        </p:nvGraphicFramePr>
        <p:xfrm>
          <a:off x="398800" y="750640"/>
          <a:ext cx="3000000" cy="3000000"/>
        </p:xfrm>
        <a:graphic>
          <a:graphicData uri="http://schemas.openxmlformats.org/drawingml/2006/table">
            <a:tbl>
              <a:tblPr>
                <a:noFill/>
                <a:tableStyleId>{AC1C4936-8DCA-45A8-8EA4-B1E581F6B492}</a:tableStyleId>
              </a:tblPr>
              <a:tblGrid>
                <a:gridCol w="2493225">
                  <a:extLst>
                    <a:ext uri="{9D8B030D-6E8A-4147-A177-3AD203B41FA5}">
                      <a16:colId xmlns:a16="http://schemas.microsoft.com/office/drawing/2014/main" val="20000"/>
                    </a:ext>
                  </a:extLst>
                </a:gridCol>
                <a:gridCol w="2146500">
                  <a:extLst>
                    <a:ext uri="{9D8B030D-6E8A-4147-A177-3AD203B41FA5}">
                      <a16:colId xmlns:a16="http://schemas.microsoft.com/office/drawing/2014/main" val="20001"/>
                    </a:ext>
                  </a:extLst>
                </a:gridCol>
                <a:gridCol w="1637200">
                  <a:extLst>
                    <a:ext uri="{9D8B030D-6E8A-4147-A177-3AD203B41FA5}">
                      <a16:colId xmlns:a16="http://schemas.microsoft.com/office/drawing/2014/main" val="20002"/>
                    </a:ext>
                  </a:extLst>
                </a:gridCol>
                <a:gridCol w="1694125">
                  <a:extLst>
                    <a:ext uri="{9D8B030D-6E8A-4147-A177-3AD203B41FA5}">
                      <a16:colId xmlns:a16="http://schemas.microsoft.com/office/drawing/2014/main" val="20003"/>
                    </a:ext>
                  </a:extLst>
                </a:gridCol>
              </a:tblGrid>
              <a:tr h="833225">
                <a:tc>
                  <a:txBody>
                    <a:bodyPr/>
                    <a:lstStyle/>
                    <a:p>
                      <a:pPr marL="0" lvl="0" indent="0" algn="l" rtl="0">
                        <a:spcBef>
                          <a:spcPts val="0"/>
                        </a:spcBef>
                        <a:spcAft>
                          <a:spcPts val="0"/>
                        </a:spcAft>
                        <a:buNone/>
                      </a:pPr>
                      <a:endParaRPr sz="1800">
                        <a:solidFill>
                          <a:schemeClr val="dk2"/>
                        </a:solidFill>
                      </a:endParaRPr>
                    </a:p>
                  </a:txBody>
                  <a:tcPr marL="91425" marR="91425" marT="91425" marB="91425"/>
                </a:tc>
                <a:tc>
                  <a:txBody>
                    <a:bodyPr/>
                    <a:lstStyle/>
                    <a:p>
                      <a:pPr marL="0" lvl="0" indent="0" algn="l" rtl="0">
                        <a:spcBef>
                          <a:spcPts val="0"/>
                        </a:spcBef>
                        <a:spcAft>
                          <a:spcPts val="0"/>
                        </a:spcAft>
                        <a:buNone/>
                      </a:pPr>
                      <a:r>
                        <a:rPr lang="en" sz="1200"/>
                        <a:t>Please select the treatments you are on</a:t>
                      </a:r>
                      <a:endParaRPr sz="1200"/>
                    </a:p>
                  </a:txBody>
                  <a:tcPr marL="91425" marR="91425" marT="91425" marB="91425"/>
                </a:tc>
                <a:tc>
                  <a:txBody>
                    <a:bodyPr/>
                    <a:lstStyle/>
                    <a:p>
                      <a:pPr marL="0" lvl="0" indent="0" algn="ctr" rtl="0">
                        <a:spcBef>
                          <a:spcPts val="0"/>
                        </a:spcBef>
                        <a:spcAft>
                          <a:spcPts val="0"/>
                        </a:spcAft>
                        <a:buNone/>
                      </a:pPr>
                      <a:r>
                        <a:rPr lang="en" sz="900"/>
                        <a:t>Start Date</a:t>
                      </a:r>
                      <a:endParaRPr sz="900"/>
                    </a:p>
                    <a:p>
                      <a:pPr marL="0" lvl="0" indent="0" algn="ctr" rtl="0">
                        <a:spcBef>
                          <a:spcPts val="0"/>
                        </a:spcBef>
                        <a:spcAft>
                          <a:spcPts val="0"/>
                        </a:spcAft>
                        <a:buNone/>
                      </a:pPr>
                      <a:r>
                        <a:rPr lang="en" sz="900"/>
                        <a:t>Month / year</a:t>
                      </a:r>
                      <a:endParaRPr sz="900"/>
                    </a:p>
                    <a:p>
                      <a:pPr marL="0" lvl="0" indent="0" algn="ctr" rtl="0">
                        <a:spcBef>
                          <a:spcPts val="0"/>
                        </a:spcBef>
                        <a:spcAft>
                          <a:spcPts val="0"/>
                        </a:spcAft>
                        <a:buNone/>
                      </a:pPr>
                      <a:endParaRPr sz="1200"/>
                    </a:p>
                  </a:txBody>
                  <a:tcPr marL="91425" marR="91425" marT="91425" marB="91425"/>
                </a:tc>
                <a:tc>
                  <a:txBody>
                    <a:bodyPr/>
                    <a:lstStyle/>
                    <a:p>
                      <a:pPr marL="0" lvl="0" indent="0" algn="ctr" rtl="0">
                        <a:spcBef>
                          <a:spcPts val="0"/>
                        </a:spcBef>
                        <a:spcAft>
                          <a:spcPts val="0"/>
                        </a:spcAft>
                        <a:buClr>
                          <a:schemeClr val="dk1"/>
                        </a:buClr>
                        <a:buSzPts val="1100"/>
                        <a:buFont typeface="Arial"/>
                        <a:buNone/>
                      </a:pPr>
                      <a:r>
                        <a:rPr lang="en" sz="900">
                          <a:solidFill>
                            <a:schemeClr val="dk1"/>
                          </a:solidFill>
                        </a:rPr>
                        <a:t>End Date</a:t>
                      </a:r>
                      <a:endParaRPr sz="900">
                        <a:solidFill>
                          <a:schemeClr val="dk1"/>
                        </a:solidFill>
                      </a:endParaRPr>
                    </a:p>
                    <a:p>
                      <a:pPr marL="0" lvl="0" indent="0" algn="ctr" rtl="0">
                        <a:spcBef>
                          <a:spcPts val="0"/>
                        </a:spcBef>
                        <a:spcAft>
                          <a:spcPts val="0"/>
                        </a:spcAft>
                        <a:buClr>
                          <a:schemeClr val="dk1"/>
                        </a:buClr>
                        <a:buSzPts val="1100"/>
                        <a:buFont typeface="Arial"/>
                        <a:buNone/>
                      </a:pPr>
                      <a:r>
                        <a:rPr lang="en" sz="900">
                          <a:solidFill>
                            <a:schemeClr val="dk1"/>
                          </a:solidFill>
                        </a:rPr>
                        <a:t>Month / year</a:t>
                      </a:r>
                      <a:endParaRPr sz="1200"/>
                    </a:p>
                  </a:txBody>
                  <a:tcPr marL="91425" marR="91425" marT="91425" marB="91425"/>
                </a:tc>
                <a:extLst>
                  <a:ext uri="{0D108BD9-81ED-4DB2-BD59-A6C34878D82A}">
                    <a16:rowId xmlns:a16="http://schemas.microsoft.com/office/drawing/2014/main" val="10000"/>
                  </a:ext>
                </a:extLst>
              </a:tr>
              <a:tr h="554175">
                <a:tc>
                  <a:txBody>
                    <a:bodyPr/>
                    <a:lstStyle/>
                    <a:p>
                      <a:pPr marL="0" lvl="0" indent="0" algn="l" rtl="0">
                        <a:spcBef>
                          <a:spcPts val="0"/>
                        </a:spcBef>
                        <a:spcAft>
                          <a:spcPts val="0"/>
                        </a:spcAft>
                        <a:buNone/>
                      </a:pPr>
                      <a:r>
                        <a:rPr lang="en" sz="1800">
                          <a:solidFill>
                            <a:schemeClr val="dk2"/>
                          </a:solidFill>
                        </a:rPr>
                        <a:t>Allopathy</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1"/>
                  </a:ext>
                </a:extLst>
              </a:tr>
              <a:tr h="554175">
                <a:tc>
                  <a:txBody>
                    <a:bodyPr/>
                    <a:lstStyle/>
                    <a:p>
                      <a:pPr marL="0" lvl="0" indent="0" algn="l" rtl="0">
                        <a:spcBef>
                          <a:spcPts val="0"/>
                        </a:spcBef>
                        <a:spcAft>
                          <a:spcPts val="0"/>
                        </a:spcAft>
                        <a:buNone/>
                      </a:pPr>
                      <a:r>
                        <a:rPr lang="en" sz="1800"/>
                        <a:t>Ayurveda</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2"/>
                  </a:ext>
                </a:extLst>
              </a:tr>
              <a:tr h="554175">
                <a:tc>
                  <a:txBody>
                    <a:bodyPr/>
                    <a:lstStyle/>
                    <a:p>
                      <a:pPr marL="0" lvl="0" indent="0" algn="l" rtl="0">
                        <a:spcBef>
                          <a:spcPts val="0"/>
                        </a:spcBef>
                        <a:spcAft>
                          <a:spcPts val="0"/>
                        </a:spcAft>
                        <a:buNone/>
                      </a:pPr>
                      <a:r>
                        <a:rPr lang="en" sz="1800"/>
                        <a:t>Homeopathy</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3"/>
                  </a:ext>
                </a:extLst>
              </a:tr>
              <a:tr h="647350">
                <a:tc>
                  <a:txBody>
                    <a:bodyPr/>
                    <a:lstStyle/>
                    <a:p>
                      <a:pPr marL="0" lvl="0" indent="0" algn="l" rtl="0">
                        <a:spcBef>
                          <a:spcPts val="0"/>
                        </a:spcBef>
                        <a:spcAft>
                          <a:spcPts val="0"/>
                        </a:spcAft>
                        <a:buNone/>
                      </a:pPr>
                      <a:r>
                        <a:rPr lang="en" sz="1800"/>
                        <a:t>Diet &amp; Nutrition</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4"/>
                  </a:ext>
                </a:extLst>
              </a:tr>
              <a:tr h="900575">
                <a:tc>
                  <a:txBody>
                    <a:bodyPr/>
                    <a:lstStyle/>
                    <a:p>
                      <a:pPr marL="0" lvl="0" indent="0" algn="l" rtl="0">
                        <a:spcBef>
                          <a:spcPts val="0"/>
                        </a:spcBef>
                        <a:spcAft>
                          <a:spcPts val="0"/>
                        </a:spcAft>
                        <a:buNone/>
                      </a:pPr>
                      <a:r>
                        <a:rPr lang="en" sz="1800">
                          <a:solidFill>
                            <a:schemeClr val="dk2"/>
                          </a:solidFill>
                        </a:rPr>
                        <a:t>Others (Please specify)</a:t>
                      </a:r>
                      <a:endParaRPr sz="18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31"/>
          <p:cNvSpPr txBox="1">
            <a:spLocks noGrp="1"/>
          </p:cNvSpPr>
          <p:nvPr>
            <p:ph type="ctrTitle"/>
          </p:nvPr>
        </p:nvSpPr>
        <p:spPr>
          <a:xfrm>
            <a:off x="311700" y="116525"/>
            <a:ext cx="8520600" cy="6939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2500"/>
              <a:t>Your medication details</a:t>
            </a:r>
            <a:endParaRPr sz="2500"/>
          </a:p>
        </p:txBody>
      </p:sp>
      <p:graphicFrame>
        <p:nvGraphicFramePr>
          <p:cNvPr id="166" name="Google Shape;166;p31"/>
          <p:cNvGraphicFramePr/>
          <p:nvPr/>
        </p:nvGraphicFramePr>
        <p:xfrm>
          <a:off x="1947250" y="1067365"/>
          <a:ext cx="3000000" cy="3000000"/>
        </p:xfrm>
        <a:graphic>
          <a:graphicData uri="http://schemas.openxmlformats.org/drawingml/2006/table">
            <a:tbl>
              <a:tblPr>
                <a:noFill/>
                <a:tableStyleId>{AC1C4936-8DCA-45A8-8EA4-B1E581F6B492}</a:tableStyleId>
              </a:tblPr>
              <a:tblGrid>
                <a:gridCol w="1443225">
                  <a:extLst>
                    <a:ext uri="{9D8B030D-6E8A-4147-A177-3AD203B41FA5}">
                      <a16:colId xmlns:a16="http://schemas.microsoft.com/office/drawing/2014/main" val="20000"/>
                    </a:ext>
                  </a:extLst>
                </a:gridCol>
                <a:gridCol w="1443225">
                  <a:extLst>
                    <a:ext uri="{9D8B030D-6E8A-4147-A177-3AD203B41FA5}">
                      <a16:colId xmlns:a16="http://schemas.microsoft.com/office/drawing/2014/main" val="20001"/>
                    </a:ext>
                  </a:extLst>
                </a:gridCol>
                <a:gridCol w="1100775">
                  <a:extLst>
                    <a:ext uri="{9D8B030D-6E8A-4147-A177-3AD203B41FA5}">
                      <a16:colId xmlns:a16="http://schemas.microsoft.com/office/drawing/2014/main" val="20002"/>
                    </a:ext>
                  </a:extLst>
                </a:gridCol>
                <a:gridCol w="1139050">
                  <a:extLst>
                    <a:ext uri="{9D8B030D-6E8A-4147-A177-3AD203B41FA5}">
                      <a16:colId xmlns:a16="http://schemas.microsoft.com/office/drawing/2014/main" val="20003"/>
                    </a:ext>
                  </a:extLst>
                </a:gridCol>
              </a:tblGrid>
              <a:tr h="826075">
                <a:tc>
                  <a:txBody>
                    <a:bodyPr/>
                    <a:lstStyle/>
                    <a:p>
                      <a:pPr marL="0" lvl="0" indent="0" algn="l" rtl="0">
                        <a:spcBef>
                          <a:spcPts val="0"/>
                        </a:spcBef>
                        <a:spcAft>
                          <a:spcPts val="0"/>
                        </a:spcAft>
                        <a:buNone/>
                      </a:pPr>
                      <a:r>
                        <a:rPr lang="en">
                          <a:solidFill>
                            <a:schemeClr val="dk1"/>
                          </a:solidFill>
                        </a:rPr>
                        <a:t>Name of medication</a:t>
                      </a: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sz="2000">
                          <a:solidFill>
                            <a:schemeClr val="dk2"/>
                          </a:solidFill>
                        </a:rPr>
                        <a:t>Category</a:t>
                      </a:r>
                      <a:endParaRPr sz="2000">
                        <a:solidFill>
                          <a:schemeClr val="dk2"/>
                        </a:solidFill>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ctr" rtl="0">
                        <a:spcBef>
                          <a:spcPts val="0"/>
                        </a:spcBef>
                        <a:spcAft>
                          <a:spcPts val="0"/>
                        </a:spcAft>
                        <a:buNone/>
                      </a:pPr>
                      <a:r>
                        <a:rPr lang="en" sz="1100"/>
                        <a:t>Start Date</a:t>
                      </a:r>
                      <a:endParaRPr sz="1100"/>
                    </a:p>
                    <a:p>
                      <a:pPr marL="0" lvl="0" indent="0" algn="ctr" rtl="0">
                        <a:spcBef>
                          <a:spcPts val="0"/>
                        </a:spcBef>
                        <a:spcAft>
                          <a:spcPts val="0"/>
                        </a:spcAft>
                        <a:buNone/>
                      </a:pPr>
                      <a:r>
                        <a:rPr lang="en" sz="1100"/>
                        <a:t>Month / year</a:t>
                      </a:r>
                      <a:endParaRPr sz="1100"/>
                    </a:p>
                    <a:p>
                      <a:pPr marL="0" lvl="0" indent="0" algn="ctr" rtl="0">
                        <a:spcBef>
                          <a:spcPts val="0"/>
                        </a:spcBef>
                        <a:spcAft>
                          <a:spcPts val="0"/>
                        </a:spcAft>
                        <a:buNone/>
                      </a:pPr>
                      <a:endParaRPr/>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ctr" rtl="0">
                        <a:spcBef>
                          <a:spcPts val="0"/>
                        </a:spcBef>
                        <a:spcAft>
                          <a:spcPts val="0"/>
                        </a:spcAft>
                        <a:buNone/>
                      </a:pPr>
                      <a:r>
                        <a:rPr lang="en" sz="1100">
                          <a:solidFill>
                            <a:schemeClr val="dk1"/>
                          </a:solidFill>
                        </a:rPr>
                        <a:t>End Date</a:t>
                      </a:r>
                      <a:endParaRPr sz="1100">
                        <a:solidFill>
                          <a:schemeClr val="dk1"/>
                        </a:solidFill>
                      </a:endParaRPr>
                    </a:p>
                    <a:p>
                      <a:pPr marL="0" lvl="0" indent="0" algn="ctr" rtl="0">
                        <a:spcBef>
                          <a:spcPts val="0"/>
                        </a:spcBef>
                        <a:spcAft>
                          <a:spcPts val="0"/>
                        </a:spcAft>
                        <a:buNone/>
                      </a:pPr>
                      <a:r>
                        <a:rPr lang="en" sz="1100">
                          <a:solidFill>
                            <a:schemeClr val="dk1"/>
                          </a:solidFill>
                        </a:rPr>
                        <a:t>Month / year</a:t>
                      </a:r>
                      <a:endParaRPr/>
                    </a:p>
                  </a:txBody>
                  <a:tcPr marL="91425" marR="91425" marT="91425" marB="91425"/>
                </a:tc>
                <a:extLst>
                  <a:ext uri="{0D108BD9-81ED-4DB2-BD59-A6C34878D82A}">
                    <a16:rowId xmlns:a16="http://schemas.microsoft.com/office/drawing/2014/main" val="10000"/>
                  </a:ext>
                </a:extLst>
              </a:tr>
              <a:tr h="554175">
                <a:tc>
                  <a:txBody>
                    <a:bodyPr/>
                    <a:lstStyle/>
                    <a:p>
                      <a:pPr marL="0" lvl="0" indent="0" algn="l" rtl="0">
                        <a:spcBef>
                          <a:spcPts val="0"/>
                        </a:spcBef>
                        <a:spcAft>
                          <a:spcPts val="0"/>
                        </a:spcAft>
                        <a:buNone/>
                      </a:pP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a:solidFill>
                            <a:schemeClr val="dk1"/>
                          </a:solidFill>
                        </a:rPr>
                        <a:t>Allopathy</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554175">
                <a:tc>
                  <a:txBody>
                    <a:bodyPr/>
                    <a:lstStyle/>
                    <a:p>
                      <a:pPr marL="0" lvl="0" indent="0" algn="l" rtl="0">
                        <a:spcBef>
                          <a:spcPts val="0"/>
                        </a:spcBef>
                        <a:spcAft>
                          <a:spcPts val="0"/>
                        </a:spcAft>
                        <a:buNone/>
                      </a:pP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a:solidFill>
                            <a:schemeClr val="dk1"/>
                          </a:solidFill>
                        </a:rPr>
                        <a:t>Ayurveda </a:t>
                      </a:r>
                      <a:endParaRPr sz="2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554175">
                <a:tc>
                  <a:txBody>
                    <a:bodyPr/>
                    <a:lstStyle/>
                    <a:p>
                      <a:pPr marL="0" lvl="0" indent="0" algn="l" rtl="0">
                        <a:spcBef>
                          <a:spcPts val="0"/>
                        </a:spcBef>
                        <a:spcAft>
                          <a:spcPts val="0"/>
                        </a:spcAft>
                        <a:buNone/>
                      </a:pP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a:solidFill>
                            <a:schemeClr val="dk1"/>
                          </a:solidFill>
                        </a:rPr>
                        <a:t>Homeopathy</a:t>
                      </a:r>
                      <a:endParaRPr sz="2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647350">
                <a:tc>
                  <a:txBody>
                    <a:bodyPr/>
                    <a:lstStyle/>
                    <a:p>
                      <a:pPr marL="0" lvl="0" indent="0" algn="l" rtl="0">
                        <a:spcBef>
                          <a:spcPts val="0"/>
                        </a:spcBef>
                        <a:spcAft>
                          <a:spcPts val="0"/>
                        </a:spcAft>
                        <a:buNone/>
                      </a:pPr>
                      <a:endParaRPr/>
                    </a:p>
                  </a:txBody>
                  <a:tcPr marL="91425" marR="91425" marT="91425" marB="91425">
                    <a:lnR w="9525" cap="flat" cmpd="sng">
                      <a:solidFill>
                        <a:srgbClr val="9E9E9E"/>
                      </a:solidFill>
                      <a:prstDash val="solid"/>
                      <a:round/>
                      <a:headEnd type="none" w="sm" len="sm"/>
                      <a:tailEnd type="none" w="sm" len="sm"/>
                    </a:lnR>
                  </a:tcPr>
                </a:tc>
                <a:tc>
                  <a:txBody>
                    <a:bodyPr/>
                    <a:lstStyle/>
                    <a:p>
                      <a:pPr marL="0" lvl="0" indent="0" algn="l" rtl="0">
                        <a:spcBef>
                          <a:spcPts val="0"/>
                        </a:spcBef>
                        <a:spcAft>
                          <a:spcPts val="0"/>
                        </a:spcAft>
                        <a:buNone/>
                      </a:pPr>
                      <a:r>
                        <a:rPr lang="en">
                          <a:solidFill>
                            <a:schemeClr val="dk1"/>
                          </a:solidFill>
                        </a:rPr>
                        <a:t>Others</a:t>
                      </a:r>
                      <a:endParaRPr sz="20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lgn="l" rtl="0">
                        <a:spcBef>
                          <a:spcPts val="0"/>
                        </a:spcBef>
                        <a:spcAft>
                          <a:spcPts val="0"/>
                        </a:spcAft>
                        <a:buNone/>
                      </a:pPr>
                      <a:endParaRPr/>
                    </a:p>
                  </a:txBody>
                  <a:tcPr marL="91425" marR="91425" marT="91425" marB="91425">
                    <a:lnL w="9525" cap="flat" cmpd="sng">
                      <a:solidFill>
                        <a:srgbClr val="9E9E9E"/>
                      </a:solidFill>
                      <a:prstDash val="solid"/>
                      <a:round/>
                      <a:headEnd type="none" w="sm" len="sm"/>
                      <a:tailEnd type="none" w="sm" len="sm"/>
                    </a:lnL>
                  </a:tcPr>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4"/>
          <p:cNvSpPr txBox="1">
            <a:spLocks noGrp="1"/>
          </p:cNvSpPr>
          <p:nvPr>
            <p:ph type="ctrTitle"/>
          </p:nvPr>
        </p:nvSpPr>
        <p:spPr>
          <a:xfrm>
            <a:off x="898222" y="972500"/>
            <a:ext cx="7209000" cy="20526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3000"/>
              <a:t>Who is your treating doctor?</a:t>
            </a:r>
            <a:endParaRPr sz="3000"/>
          </a:p>
          <a:p>
            <a:pPr marL="0" lvl="0" indent="0" algn="l" rtl="0">
              <a:spcBef>
                <a:spcPts val="0"/>
              </a:spcBef>
              <a:spcAft>
                <a:spcPts val="0"/>
              </a:spcAft>
              <a:buNone/>
            </a:pPr>
            <a:r>
              <a:rPr lang="en" sz="3000"/>
              <a:t>Name</a:t>
            </a:r>
            <a:endParaRPr sz="3000"/>
          </a:p>
          <a:p>
            <a:pPr marL="0" lvl="0" indent="0" algn="l" rtl="0">
              <a:spcBef>
                <a:spcPts val="0"/>
              </a:spcBef>
              <a:spcAft>
                <a:spcPts val="0"/>
              </a:spcAft>
              <a:buNone/>
            </a:pPr>
            <a:r>
              <a:rPr lang="en" sz="3000"/>
              <a:t>City </a:t>
            </a:r>
            <a:endParaRPr sz="3000"/>
          </a:p>
          <a:p>
            <a:pPr marL="0" lvl="0" indent="0" algn="l" rtl="0">
              <a:spcBef>
                <a:spcPts val="0"/>
              </a:spcBef>
              <a:spcAft>
                <a:spcPts val="0"/>
              </a:spcAft>
              <a:buNone/>
            </a:pPr>
            <a:r>
              <a:rPr lang="en" sz="3000"/>
              <a:t>Locality</a:t>
            </a:r>
            <a:endParaRPr sz="3000"/>
          </a:p>
        </p:txBody>
      </p:sp>
      <p:sp>
        <p:nvSpPr>
          <p:cNvPr id="60" name="Google Shape;60;p14"/>
          <p:cNvSpPr txBox="1">
            <a:spLocks noGrp="1"/>
          </p:cNvSpPr>
          <p:nvPr>
            <p:ph type="subTitle" idx="1"/>
          </p:nvPr>
        </p:nvSpPr>
        <p:spPr>
          <a:xfrm>
            <a:off x="311700" y="107589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32"/>
          <p:cNvSpPr txBox="1">
            <a:spLocks noGrp="1"/>
          </p:cNvSpPr>
          <p:nvPr>
            <p:ph type="ctrTitle"/>
          </p:nvPr>
        </p:nvSpPr>
        <p:spPr>
          <a:xfrm>
            <a:off x="311700" y="445825"/>
            <a:ext cx="8520600" cy="9897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000"/>
              <a:t>How do feel about Diabetes?</a:t>
            </a:r>
            <a:endParaRPr sz="3000"/>
          </a:p>
        </p:txBody>
      </p:sp>
      <p:graphicFrame>
        <p:nvGraphicFramePr>
          <p:cNvPr id="172" name="Google Shape;172;p32"/>
          <p:cNvGraphicFramePr/>
          <p:nvPr/>
        </p:nvGraphicFramePr>
        <p:xfrm>
          <a:off x="788225" y="1639825"/>
          <a:ext cx="3000000" cy="3000000"/>
        </p:xfrm>
        <a:graphic>
          <a:graphicData uri="http://schemas.openxmlformats.org/drawingml/2006/table">
            <a:tbl>
              <a:tblPr>
                <a:noFill/>
                <a:tableStyleId>{AC1C4936-8DCA-45A8-8EA4-B1E581F6B492}</a:tableStyleId>
              </a:tblPr>
              <a:tblGrid>
                <a:gridCol w="2276575">
                  <a:extLst>
                    <a:ext uri="{9D8B030D-6E8A-4147-A177-3AD203B41FA5}">
                      <a16:colId xmlns:a16="http://schemas.microsoft.com/office/drawing/2014/main" val="20000"/>
                    </a:ext>
                  </a:extLst>
                </a:gridCol>
                <a:gridCol w="1084425">
                  <a:extLst>
                    <a:ext uri="{9D8B030D-6E8A-4147-A177-3AD203B41FA5}">
                      <a16:colId xmlns:a16="http://schemas.microsoft.com/office/drawing/2014/main" val="20001"/>
                    </a:ext>
                  </a:extLst>
                </a:gridCol>
                <a:gridCol w="961250">
                  <a:extLst>
                    <a:ext uri="{9D8B030D-6E8A-4147-A177-3AD203B41FA5}">
                      <a16:colId xmlns:a16="http://schemas.microsoft.com/office/drawing/2014/main" val="20002"/>
                    </a:ext>
                  </a:extLst>
                </a:gridCol>
                <a:gridCol w="1035600">
                  <a:extLst>
                    <a:ext uri="{9D8B030D-6E8A-4147-A177-3AD203B41FA5}">
                      <a16:colId xmlns:a16="http://schemas.microsoft.com/office/drawing/2014/main" val="20003"/>
                    </a:ext>
                  </a:extLst>
                </a:gridCol>
                <a:gridCol w="824425">
                  <a:extLst>
                    <a:ext uri="{9D8B030D-6E8A-4147-A177-3AD203B41FA5}">
                      <a16:colId xmlns:a16="http://schemas.microsoft.com/office/drawing/2014/main" val="20004"/>
                    </a:ext>
                  </a:extLst>
                </a:gridCol>
                <a:gridCol w="1056700">
                  <a:extLst>
                    <a:ext uri="{9D8B030D-6E8A-4147-A177-3AD203B41FA5}">
                      <a16:colId xmlns:a16="http://schemas.microsoft.com/office/drawing/2014/main" val="20005"/>
                    </a:ext>
                  </a:extLst>
                </a:gridCol>
              </a:tblGrid>
              <a:tr h="381000">
                <a:tc>
                  <a:txBody>
                    <a:bodyPr/>
                    <a:lstStyle/>
                    <a:p>
                      <a:pPr marL="0" lvl="0" indent="0" algn="l" rtl="0">
                        <a:spcBef>
                          <a:spcPts val="0"/>
                        </a:spcBef>
                        <a:spcAft>
                          <a:spcPts val="0"/>
                        </a:spcAft>
                        <a:buNone/>
                      </a:pPr>
                      <a:endParaRPr sz="1900">
                        <a:solidFill>
                          <a:schemeClr val="dk2"/>
                        </a:solidFill>
                      </a:endParaRPr>
                    </a:p>
                  </a:txBody>
                  <a:tcPr marL="91425" marR="91425" marT="91425" marB="91425"/>
                </a:tc>
                <a:tc>
                  <a:txBody>
                    <a:bodyPr/>
                    <a:lstStyle/>
                    <a:p>
                      <a:pPr marL="0" lvl="0" indent="0" algn="l" rtl="0">
                        <a:spcBef>
                          <a:spcPts val="0"/>
                        </a:spcBef>
                        <a:spcAft>
                          <a:spcPts val="0"/>
                        </a:spcAft>
                        <a:buNone/>
                      </a:pPr>
                      <a:r>
                        <a:rPr lang="en"/>
                        <a:t>No reaction</a:t>
                      </a:r>
                      <a:endParaRPr/>
                    </a:p>
                  </a:txBody>
                  <a:tcPr marL="91425" marR="91425" marT="91425" marB="91425"/>
                </a:tc>
                <a:tc>
                  <a:txBody>
                    <a:bodyPr/>
                    <a:lstStyle/>
                    <a:p>
                      <a:pPr marL="0" lvl="0" indent="0" algn="l" rtl="0">
                        <a:spcBef>
                          <a:spcPts val="0"/>
                        </a:spcBef>
                        <a:spcAft>
                          <a:spcPts val="0"/>
                        </a:spcAft>
                        <a:buNone/>
                      </a:pPr>
                      <a:r>
                        <a:rPr lang="en"/>
                        <a:t>Feeling Bad</a:t>
                      </a:r>
                      <a:endParaRPr/>
                    </a:p>
                  </a:txBody>
                  <a:tcPr marL="91425" marR="91425" marT="91425" marB="91425"/>
                </a:tc>
                <a:tc>
                  <a:txBody>
                    <a:bodyPr/>
                    <a:lstStyle/>
                    <a:p>
                      <a:pPr marL="0" lvl="0" indent="0" algn="l" rtl="0">
                        <a:spcBef>
                          <a:spcPts val="0"/>
                        </a:spcBef>
                        <a:spcAft>
                          <a:spcPts val="0"/>
                        </a:spcAft>
                        <a:buNone/>
                      </a:pPr>
                      <a:r>
                        <a:rPr lang="en"/>
                        <a:t>slightly depressed</a:t>
                      </a:r>
                      <a:endParaRPr/>
                    </a:p>
                  </a:txBody>
                  <a:tcPr marL="91425" marR="91425" marT="91425" marB="91425"/>
                </a:tc>
                <a:tc>
                  <a:txBody>
                    <a:bodyPr/>
                    <a:lstStyle/>
                    <a:p>
                      <a:pPr marL="0" lvl="0" indent="0" algn="l" rtl="0">
                        <a:spcBef>
                          <a:spcPts val="0"/>
                        </a:spcBef>
                        <a:spcAft>
                          <a:spcPts val="0"/>
                        </a:spcAft>
                        <a:buNone/>
                      </a:pPr>
                      <a:r>
                        <a:rPr lang="en"/>
                        <a:t>Highly depressed</a:t>
                      </a:r>
                      <a:endParaRPr/>
                    </a:p>
                  </a:txBody>
                  <a:tcPr marL="91425" marR="91425" marT="91425" marB="91425"/>
                </a:tc>
                <a:tc>
                  <a:txBody>
                    <a:bodyPr/>
                    <a:lstStyle/>
                    <a:p>
                      <a:pPr marL="0" lvl="0" indent="0" algn="l" rtl="0">
                        <a:spcBef>
                          <a:spcPts val="0"/>
                        </a:spcBef>
                        <a:spcAft>
                          <a:spcPts val="0"/>
                        </a:spcAft>
                        <a:buNone/>
                      </a:pPr>
                      <a:r>
                        <a:rPr lang="en"/>
                        <a:t>Stressed</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sz="1900">
                          <a:solidFill>
                            <a:schemeClr val="dk2"/>
                          </a:solidFill>
                        </a:rPr>
                        <a:t>When detected</a:t>
                      </a:r>
                      <a:endParaRPr sz="13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sz="1900">
                          <a:solidFill>
                            <a:schemeClr val="dk2"/>
                          </a:solidFill>
                        </a:rPr>
                        <a:t>30 to 90 days after detection</a:t>
                      </a:r>
                      <a:endParaRPr sz="13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1900">
                          <a:solidFill>
                            <a:schemeClr val="dk2"/>
                          </a:solidFill>
                        </a:rPr>
                        <a:t>Current levels</a:t>
                      </a:r>
                      <a:endParaRPr sz="1300"/>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33"/>
          <p:cNvSpPr txBox="1">
            <a:spLocks noGrp="1"/>
          </p:cNvSpPr>
          <p:nvPr>
            <p:ph type="title"/>
          </p:nvPr>
        </p:nvSpPr>
        <p:spPr>
          <a:xfrm>
            <a:off x="311700" y="626850"/>
            <a:ext cx="8520600" cy="480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540"/>
              <a:t>Do you practice any of the below physical activities?</a:t>
            </a:r>
            <a:endParaRPr sz="2540"/>
          </a:p>
        </p:txBody>
      </p:sp>
      <p:graphicFrame>
        <p:nvGraphicFramePr>
          <p:cNvPr id="178" name="Google Shape;178;p33"/>
          <p:cNvGraphicFramePr/>
          <p:nvPr/>
        </p:nvGraphicFramePr>
        <p:xfrm>
          <a:off x="952500" y="1428750"/>
          <a:ext cx="3000000" cy="3000000"/>
        </p:xfrm>
        <a:graphic>
          <a:graphicData uri="http://schemas.openxmlformats.org/drawingml/2006/table">
            <a:tbl>
              <a:tblPr>
                <a:noFill/>
                <a:tableStyleId>{AC1C4936-8DCA-45A8-8EA4-B1E581F6B492}</a:tableStyleId>
              </a:tblPr>
              <a:tblGrid>
                <a:gridCol w="2628850">
                  <a:extLst>
                    <a:ext uri="{9D8B030D-6E8A-4147-A177-3AD203B41FA5}">
                      <a16:colId xmlns:a16="http://schemas.microsoft.com/office/drawing/2014/main" val="20000"/>
                    </a:ext>
                  </a:extLst>
                </a:gridCol>
                <a:gridCol w="1132500">
                  <a:extLst>
                    <a:ext uri="{9D8B030D-6E8A-4147-A177-3AD203B41FA5}">
                      <a16:colId xmlns:a16="http://schemas.microsoft.com/office/drawing/2014/main" val="20001"/>
                    </a:ext>
                  </a:extLst>
                </a:gridCol>
                <a:gridCol w="1800600">
                  <a:extLst>
                    <a:ext uri="{9D8B030D-6E8A-4147-A177-3AD203B41FA5}">
                      <a16:colId xmlns:a16="http://schemas.microsoft.com/office/drawing/2014/main" val="20002"/>
                    </a:ext>
                  </a:extLst>
                </a:gridCol>
                <a:gridCol w="1677050">
                  <a:extLst>
                    <a:ext uri="{9D8B030D-6E8A-4147-A177-3AD203B41FA5}">
                      <a16:colId xmlns:a16="http://schemas.microsoft.com/office/drawing/2014/main" val="20003"/>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Yes / No</a:t>
                      </a:r>
                      <a:endParaRPr/>
                    </a:p>
                  </a:txBody>
                  <a:tcPr marL="91425" marR="91425" marT="91425" marB="91425"/>
                </a:tc>
                <a:tc>
                  <a:txBody>
                    <a:bodyPr/>
                    <a:lstStyle/>
                    <a:p>
                      <a:pPr marL="0" lvl="0" indent="0" algn="l" rtl="0">
                        <a:spcBef>
                          <a:spcPts val="0"/>
                        </a:spcBef>
                        <a:spcAft>
                          <a:spcPts val="0"/>
                        </a:spcAft>
                        <a:buNone/>
                      </a:pPr>
                      <a:r>
                        <a:rPr lang="en"/>
                        <a:t>If yes Start Date</a:t>
                      </a:r>
                      <a:endParaRPr/>
                    </a:p>
                    <a:p>
                      <a:pPr marL="0" lvl="0" indent="0" algn="l" rtl="0">
                        <a:spcBef>
                          <a:spcPts val="0"/>
                        </a:spcBef>
                        <a:spcAft>
                          <a:spcPts val="0"/>
                        </a:spcAft>
                        <a:buNone/>
                      </a:pPr>
                      <a:r>
                        <a:rPr lang="en"/>
                        <a:t>Month / Year</a:t>
                      </a:r>
                      <a:endParaRPr/>
                    </a:p>
                  </a:txBody>
                  <a:tcPr marL="91425" marR="91425" marT="91425" marB="91425"/>
                </a:tc>
                <a:tc>
                  <a:txBody>
                    <a:bodyPr/>
                    <a:lstStyle/>
                    <a:p>
                      <a:pPr marL="0" lvl="0" indent="0" algn="l" rtl="0">
                        <a:spcBef>
                          <a:spcPts val="0"/>
                        </a:spcBef>
                        <a:spcAft>
                          <a:spcPts val="0"/>
                        </a:spcAft>
                        <a:buNone/>
                      </a:pPr>
                      <a:r>
                        <a:rPr lang="en"/>
                        <a:t>End Date</a:t>
                      </a:r>
                      <a:endParaRPr/>
                    </a:p>
                    <a:p>
                      <a:pPr marL="0" lvl="0" indent="0" algn="l" rtl="0">
                        <a:spcBef>
                          <a:spcPts val="0"/>
                        </a:spcBef>
                        <a:spcAft>
                          <a:spcPts val="0"/>
                        </a:spcAft>
                        <a:buNone/>
                      </a:pPr>
                      <a:r>
                        <a:rPr lang="en"/>
                        <a:t>Month / Year</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Running</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Daily Walk</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t>Gymming</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t>Cycling</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381000">
                <a:tc>
                  <a:txBody>
                    <a:bodyPr/>
                    <a:lstStyle/>
                    <a:p>
                      <a:pPr marL="0" lvl="0" indent="0" algn="l" rtl="0">
                        <a:spcBef>
                          <a:spcPts val="0"/>
                        </a:spcBef>
                        <a:spcAft>
                          <a:spcPts val="0"/>
                        </a:spcAft>
                        <a:buNone/>
                      </a:pPr>
                      <a:r>
                        <a:rPr lang="en"/>
                        <a:t>Others Please specify</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Clr>
                <a:schemeClr val="dk1"/>
              </a:buClr>
              <a:buSzPts val="1100"/>
              <a:buFont typeface="Arial"/>
              <a:buNone/>
            </a:pPr>
            <a:r>
              <a:rPr lang="en" sz="3000"/>
              <a:t>Your Name: </a:t>
            </a:r>
            <a:endParaRPr sz="3000"/>
          </a:p>
          <a:p>
            <a:pPr marL="0" lvl="0" indent="0" algn="l" rtl="0">
              <a:spcBef>
                <a:spcPts val="0"/>
              </a:spcBef>
              <a:spcAft>
                <a:spcPts val="0"/>
              </a:spcAft>
              <a:buNone/>
            </a:pPr>
            <a:endParaRPr sz="3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Clr>
                <a:schemeClr val="dk1"/>
              </a:buClr>
              <a:buSzPts val="1100"/>
              <a:buFont typeface="Arial"/>
              <a:buNone/>
            </a:pPr>
            <a:r>
              <a:rPr lang="en" sz="3000"/>
              <a:t>Gender:</a:t>
            </a:r>
            <a:r>
              <a:rPr lang="en" sz="1400"/>
              <a:t>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6"/>
          <p:cNvSpPr txBox="1">
            <a:spLocks noGrp="1"/>
          </p:cNvSpPr>
          <p:nvPr>
            <p:ph type="title"/>
          </p:nvPr>
        </p:nvSpPr>
        <p:spPr>
          <a:xfrm>
            <a:off x="311700" y="162500"/>
            <a:ext cx="8520600" cy="841800"/>
          </a:xfrm>
          <a:prstGeom prst="rect">
            <a:avLst/>
          </a:prstGeom>
        </p:spPr>
        <p:txBody>
          <a:bodyPr spcFirstLastPara="1" wrap="square" lIns="91425" tIns="91425" rIns="91425" bIns="91425" anchor="ctr" anchorCtr="0">
            <a:normAutofit/>
          </a:bodyPr>
          <a:lstStyle/>
          <a:p>
            <a:pPr marL="0" lvl="0" indent="0" algn="l" rtl="0">
              <a:lnSpc>
                <a:spcPct val="115000"/>
              </a:lnSpc>
              <a:spcBef>
                <a:spcPts val="0"/>
              </a:spcBef>
              <a:spcAft>
                <a:spcPts val="0"/>
              </a:spcAft>
              <a:buNone/>
            </a:pPr>
            <a:r>
              <a:rPr lang="en" sz="3000"/>
              <a:t>How would you best describe yourself?</a:t>
            </a:r>
            <a:endParaRPr sz="3000"/>
          </a:p>
        </p:txBody>
      </p:sp>
      <p:sp>
        <p:nvSpPr>
          <p:cNvPr id="194" name="Google Shape;194;p36"/>
          <p:cNvSpPr txBox="1">
            <a:spLocks noGrp="1"/>
          </p:cNvSpPr>
          <p:nvPr>
            <p:ph type="title"/>
          </p:nvPr>
        </p:nvSpPr>
        <p:spPr>
          <a:xfrm>
            <a:off x="311700" y="948450"/>
            <a:ext cx="8520600" cy="31806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990"/>
              <a:buNone/>
            </a:pPr>
            <a:r>
              <a:rPr lang="en" sz="1080"/>
              <a:t>White</a:t>
            </a:r>
            <a:endParaRPr sz="1080"/>
          </a:p>
          <a:p>
            <a:pPr marL="0" lvl="0" indent="0" algn="l" rtl="0">
              <a:lnSpc>
                <a:spcPct val="115000"/>
              </a:lnSpc>
              <a:spcBef>
                <a:spcPts val="0"/>
              </a:spcBef>
              <a:spcAft>
                <a:spcPts val="0"/>
              </a:spcAft>
              <a:buSzPts val="990"/>
              <a:buNone/>
            </a:pPr>
            <a:r>
              <a:rPr lang="en" sz="1080"/>
              <a:t>Black, African American</a:t>
            </a:r>
            <a:endParaRPr sz="1080"/>
          </a:p>
          <a:p>
            <a:pPr marL="0" lvl="0" indent="0" algn="l" rtl="0">
              <a:lnSpc>
                <a:spcPct val="115000"/>
              </a:lnSpc>
              <a:spcBef>
                <a:spcPts val="0"/>
              </a:spcBef>
              <a:spcAft>
                <a:spcPts val="0"/>
              </a:spcAft>
              <a:buSzPts val="990"/>
              <a:buNone/>
            </a:pPr>
            <a:r>
              <a:rPr lang="en" sz="1080"/>
              <a:t>American Indian or Alaska native (Please Please specify tribe)</a:t>
            </a:r>
            <a:endParaRPr sz="1080"/>
          </a:p>
          <a:p>
            <a:pPr marL="0" lvl="0" indent="0" algn="l" rtl="0">
              <a:lnSpc>
                <a:spcPct val="115000"/>
              </a:lnSpc>
              <a:spcBef>
                <a:spcPts val="0"/>
              </a:spcBef>
              <a:spcAft>
                <a:spcPts val="0"/>
              </a:spcAft>
              <a:buSzPts val="990"/>
              <a:buNone/>
            </a:pPr>
            <a:r>
              <a:rPr lang="en" sz="1080"/>
              <a:t>Asian Indian</a:t>
            </a:r>
            <a:endParaRPr sz="1080"/>
          </a:p>
          <a:p>
            <a:pPr marL="0" lvl="0" indent="0" algn="l" rtl="0">
              <a:lnSpc>
                <a:spcPct val="115000"/>
              </a:lnSpc>
              <a:spcBef>
                <a:spcPts val="0"/>
              </a:spcBef>
              <a:spcAft>
                <a:spcPts val="0"/>
              </a:spcAft>
              <a:buSzPts val="990"/>
              <a:buNone/>
            </a:pPr>
            <a:r>
              <a:rPr lang="en" sz="1080"/>
              <a:t>Japanese</a:t>
            </a:r>
            <a:endParaRPr sz="1080"/>
          </a:p>
          <a:p>
            <a:pPr marL="0" lvl="0" indent="0" algn="l" rtl="0">
              <a:lnSpc>
                <a:spcPct val="115000"/>
              </a:lnSpc>
              <a:spcBef>
                <a:spcPts val="0"/>
              </a:spcBef>
              <a:spcAft>
                <a:spcPts val="0"/>
              </a:spcAft>
              <a:buSzPts val="990"/>
              <a:buNone/>
            </a:pPr>
            <a:r>
              <a:rPr lang="en" sz="1080"/>
              <a:t>Native Hawaiian</a:t>
            </a:r>
            <a:endParaRPr sz="1080"/>
          </a:p>
          <a:p>
            <a:pPr marL="0" lvl="0" indent="0" algn="l" rtl="0">
              <a:lnSpc>
                <a:spcPct val="115000"/>
              </a:lnSpc>
              <a:spcBef>
                <a:spcPts val="0"/>
              </a:spcBef>
              <a:spcAft>
                <a:spcPts val="0"/>
              </a:spcAft>
              <a:buSzPts val="990"/>
              <a:buNone/>
            </a:pPr>
            <a:r>
              <a:rPr lang="en" sz="1080"/>
              <a:t>Chinese</a:t>
            </a:r>
            <a:endParaRPr sz="1080"/>
          </a:p>
          <a:p>
            <a:pPr marL="0" lvl="0" indent="0" algn="l" rtl="0">
              <a:lnSpc>
                <a:spcPct val="115000"/>
              </a:lnSpc>
              <a:spcBef>
                <a:spcPts val="0"/>
              </a:spcBef>
              <a:spcAft>
                <a:spcPts val="0"/>
              </a:spcAft>
              <a:buSzPts val="990"/>
              <a:buNone/>
            </a:pPr>
            <a:r>
              <a:rPr lang="en" sz="1080"/>
              <a:t>Korean</a:t>
            </a:r>
            <a:endParaRPr sz="1080"/>
          </a:p>
          <a:p>
            <a:pPr marL="0" lvl="0" indent="0" algn="l" rtl="0">
              <a:lnSpc>
                <a:spcPct val="115000"/>
              </a:lnSpc>
              <a:spcBef>
                <a:spcPts val="0"/>
              </a:spcBef>
              <a:spcAft>
                <a:spcPts val="0"/>
              </a:spcAft>
              <a:buSzPts val="990"/>
              <a:buNone/>
            </a:pPr>
            <a:r>
              <a:rPr lang="en" sz="1080"/>
              <a:t>Guamanian or Chamorro</a:t>
            </a:r>
            <a:endParaRPr sz="1080"/>
          </a:p>
          <a:p>
            <a:pPr marL="0" lvl="0" indent="0" algn="l" rtl="0">
              <a:lnSpc>
                <a:spcPct val="115000"/>
              </a:lnSpc>
              <a:spcBef>
                <a:spcPts val="0"/>
              </a:spcBef>
              <a:spcAft>
                <a:spcPts val="0"/>
              </a:spcAft>
              <a:buSzPts val="990"/>
              <a:buNone/>
            </a:pPr>
            <a:r>
              <a:rPr lang="en" sz="1080"/>
              <a:t>Filipino</a:t>
            </a:r>
            <a:endParaRPr sz="1080"/>
          </a:p>
          <a:p>
            <a:pPr marL="0" lvl="0" indent="0" algn="l" rtl="0">
              <a:lnSpc>
                <a:spcPct val="115000"/>
              </a:lnSpc>
              <a:spcBef>
                <a:spcPts val="0"/>
              </a:spcBef>
              <a:spcAft>
                <a:spcPts val="0"/>
              </a:spcAft>
              <a:buSzPts val="990"/>
              <a:buNone/>
            </a:pPr>
            <a:r>
              <a:rPr lang="en" sz="1080"/>
              <a:t>Vietnamese</a:t>
            </a:r>
            <a:endParaRPr sz="1080"/>
          </a:p>
          <a:p>
            <a:pPr marL="0" lvl="0" indent="0" algn="l" rtl="0">
              <a:lnSpc>
                <a:spcPct val="115000"/>
              </a:lnSpc>
              <a:spcBef>
                <a:spcPts val="0"/>
              </a:spcBef>
              <a:spcAft>
                <a:spcPts val="0"/>
              </a:spcAft>
              <a:buSzPts val="990"/>
              <a:buNone/>
            </a:pPr>
            <a:r>
              <a:rPr lang="en" sz="1080"/>
              <a:t>Samoan</a:t>
            </a:r>
            <a:endParaRPr sz="1080"/>
          </a:p>
          <a:p>
            <a:pPr marL="0" lvl="0" indent="0" algn="l" rtl="0">
              <a:lnSpc>
                <a:spcPct val="115000"/>
              </a:lnSpc>
              <a:spcBef>
                <a:spcPts val="0"/>
              </a:spcBef>
              <a:spcAft>
                <a:spcPts val="0"/>
              </a:spcAft>
              <a:buSzPts val="990"/>
              <a:buNone/>
            </a:pPr>
            <a:r>
              <a:rPr lang="en" sz="1080"/>
              <a:t>Other Asian (Please Please specify)</a:t>
            </a:r>
            <a:endParaRPr sz="1080"/>
          </a:p>
          <a:p>
            <a:pPr marL="0" lvl="0" indent="0" algn="l" rtl="0">
              <a:lnSpc>
                <a:spcPct val="115000"/>
              </a:lnSpc>
              <a:spcBef>
                <a:spcPts val="0"/>
              </a:spcBef>
              <a:spcAft>
                <a:spcPts val="0"/>
              </a:spcAft>
              <a:buSzPts val="990"/>
              <a:buNone/>
            </a:pPr>
            <a:r>
              <a:rPr lang="en" sz="1080"/>
              <a:t>Other Pacific Islander (Please Please specify)</a:t>
            </a:r>
            <a:endParaRPr sz="1080"/>
          </a:p>
          <a:p>
            <a:pPr marL="0" lvl="0" indent="0" algn="l" rtl="0">
              <a:lnSpc>
                <a:spcPct val="115000"/>
              </a:lnSpc>
              <a:spcBef>
                <a:spcPts val="0"/>
              </a:spcBef>
              <a:spcAft>
                <a:spcPts val="0"/>
              </a:spcAft>
              <a:buSzPts val="990"/>
              <a:buNone/>
            </a:pPr>
            <a:r>
              <a:rPr lang="en" sz="1080"/>
              <a:t>Other race (Please Please specify)</a:t>
            </a:r>
            <a:endParaRPr sz="1080"/>
          </a:p>
        </p:txBody>
      </p:sp>
      <p:sp>
        <p:nvSpPr>
          <p:cNvPr id="195" name="Google Shape;195;p36"/>
          <p:cNvSpPr txBox="1">
            <a:spLocks noGrp="1"/>
          </p:cNvSpPr>
          <p:nvPr>
            <p:ph type="title"/>
          </p:nvPr>
        </p:nvSpPr>
        <p:spPr>
          <a:xfrm>
            <a:off x="311700" y="3957350"/>
            <a:ext cx="8520600" cy="841800"/>
          </a:xfrm>
          <a:prstGeom prst="rect">
            <a:avLst/>
          </a:prstGeom>
        </p:spPr>
        <p:txBody>
          <a:bodyPr spcFirstLastPara="1" wrap="square" lIns="91425" tIns="91425" rIns="91425" bIns="91425" anchor="ctr" anchorCtr="0">
            <a:normAutofit/>
          </a:bodyPr>
          <a:lstStyle/>
          <a:p>
            <a:pPr marL="0" lvl="0" indent="0" algn="l" rtl="0">
              <a:lnSpc>
                <a:spcPct val="115000"/>
              </a:lnSpc>
              <a:spcBef>
                <a:spcPts val="0"/>
              </a:spcBef>
              <a:spcAft>
                <a:spcPts val="0"/>
              </a:spcAft>
              <a:buSzPts val="990"/>
              <a:buNone/>
            </a:pPr>
            <a:r>
              <a:rPr lang="en" sz="1000" b="1"/>
              <a:t>(Note: Please arrange these in alphabetical order)</a:t>
            </a:r>
            <a:endParaRPr sz="1000" b="1"/>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37"/>
          <p:cNvSpPr txBox="1">
            <a:spLocks noGrp="1"/>
          </p:cNvSpPr>
          <p:nvPr>
            <p:ph type="title"/>
          </p:nvPr>
        </p:nvSpPr>
        <p:spPr>
          <a:xfrm>
            <a:off x="367075" y="184600"/>
            <a:ext cx="8520600" cy="841800"/>
          </a:xfrm>
          <a:prstGeom prst="rect">
            <a:avLst/>
          </a:prstGeom>
        </p:spPr>
        <p:txBody>
          <a:bodyPr spcFirstLastPara="1" wrap="square" lIns="91425" tIns="91425" rIns="91425" bIns="91425" anchor="ctr" anchorCtr="0">
            <a:normAutofit/>
          </a:bodyPr>
          <a:lstStyle/>
          <a:p>
            <a:pPr marL="0" lvl="0" indent="0" algn="ctr" rtl="0">
              <a:lnSpc>
                <a:spcPct val="115000"/>
              </a:lnSpc>
              <a:spcBef>
                <a:spcPts val="0"/>
              </a:spcBef>
              <a:spcAft>
                <a:spcPts val="0"/>
              </a:spcAft>
              <a:buNone/>
            </a:pPr>
            <a:r>
              <a:rPr lang="en" sz="3377"/>
              <a:t>Your family’s monthly income (in USD)</a:t>
            </a:r>
            <a:endParaRPr/>
          </a:p>
        </p:txBody>
      </p:sp>
      <p:graphicFrame>
        <p:nvGraphicFramePr>
          <p:cNvPr id="201" name="Google Shape;201;p37"/>
          <p:cNvGraphicFramePr/>
          <p:nvPr/>
        </p:nvGraphicFramePr>
        <p:xfrm>
          <a:off x="925050" y="1260100"/>
          <a:ext cx="3000000" cy="3000000"/>
        </p:xfrm>
        <a:graphic>
          <a:graphicData uri="http://schemas.openxmlformats.org/drawingml/2006/table">
            <a:tbl>
              <a:tblPr>
                <a:noFill/>
                <a:tableStyleId>{AC1C4936-8DCA-45A8-8EA4-B1E581F6B492}</a:tableStyleId>
              </a:tblPr>
              <a:tblGrid>
                <a:gridCol w="3702325">
                  <a:extLst>
                    <a:ext uri="{9D8B030D-6E8A-4147-A177-3AD203B41FA5}">
                      <a16:colId xmlns:a16="http://schemas.microsoft.com/office/drawing/2014/main" val="20000"/>
                    </a:ext>
                  </a:extLst>
                </a:gridCol>
                <a:gridCol w="3702325">
                  <a:extLst>
                    <a:ext uri="{9D8B030D-6E8A-4147-A177-3AD203B41FA5}">
                      <a16:colId xmlns:a16="http://schemas.microsoft.com/office/drawing/2014/main" val="20001"/>
                    </a:ext>
                  </a:extLst>
                </a:gridCol>
              </a:tblGrid>
              <a:tr h="365175">
                <a:tc>
                  <a:txBody>
                    <a:bodyPr/>
                    <a:lstStyle/>
                    <a:p>
                      <a:pPr marL="0" lvl="0" indent="0" algn="l" rtl="0">
                        <a:lnSpc>
                          <a:spcPct val="115000"/>
                        </a:lnSpc>
                        <a:spcBef>
                          <a:spcPts val="0"/>
                        </a:spcBef>
                        <a:spcAft>
                          <a:spcPts val="0"/>
                        </a:spcAft>
                        <a:buNone/>
                      </a:pPr>
                      <a:r>
                        <a:rPr lang="en" sz="2266">
                          <a:solidFill>
                            <a:schemeClr val="dk1"/>
                          </a:solidFill>
                        </a:rPr>
                        <a:t>&lt;$500</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365175">
                <a:tc>
                  <a:txBody>
                    <a:bodyPr/>
                    <a:lstStyle/>
                    <a:p>
                      <a:pPr marL="0" lvl="0" indent="0" algn="l" rtl="0">
                        <a:lnSpc>
                          <a:spcPct val="115000"/>
                        </a:lnSpc>
                        <a:spcBef>
                          <a:spcPts val="0"/>
                        </a:spcBef>
                        <a:spcAft>
                          <a:spcPts val="0"/>
                        </a:spcAft>
                        <a:buNone/>
                      </a:pPr>
                      <a:r>
                        <a:rPr lang="en" sz="2266">
                          <a:solidFill>
                            <a:schemeClr val="dk1"/>
                          </a:solidFill>
                        </a:rPr>
                        <a:t>$500-$1000</a:t>
                      </a:r>
                      <a:endParaRPr sz="2266">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65175">
                <a:tc>
                  <a:txBody>
                    <a:bodyPr/>
                    <a:lstStyle/>
                    <a:p>
                      <a:pPr marL="0" lvl="0" indent="0" algn="l" rtl="0">
                        <a:lnSpc>
                          <a:spcPct val="115000"/>
                        </a:lnSpc>
                        <a:spcBef>
                          <a:spcPts val="0"/>
                        </a:spcBef>
                        <a:spcAft>
                          <a:spcPts val="0"/>
                        </a:spcAft>
                        <a:buNone/>
                      </a:pPr>
                      <a:r>
                        <a:rPr lang="en" sz="2266">
                          <a:solidFill>
                            <a:schemeClr val="dk1"/>
                          </a:solidFill>
                        </a:rPr>
                        <a:t>$1000-$1500</a:t>
                      </a:r>
                      <a:endParaRPr sz="2266">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65175">
                <a:tc>
                  <a:txBody>
                    <a:bodyPr/>
                    <a:lstStyle/>
                    <a:p>
                      <a:pPr marL="0" lvl="0" indent="0" algn="l" rtl="0">
                        <a:lnSpc>
                          <a:spcPct val="115000"/>
                        </a:lnSpc>
                        <a:spcBef>
                          <a:spcPts val="0"/>
                        </a:spcBef>
                        <a:spcAft>
                          <a:spcPts val="0"/>
                        </a:spcAft>
                        <a:buNone/>
                      </a:pPr>
                      <a:r>
                        <a:rPr lang="en" sz="2266">
                          <a:solidFill>
                            <a:schemeClr val="dk1"/>
                          </a:solidFill>
                        </a:rPr>
                        <a:t>$1500-$2000</a:t>
                      </a:r>
                      <a:endParaRPr sz="2266">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686650">
                <a:tc>
                  <a:txBody>
                    <a:bodyPr/>
                    <a:lstStyle/>
                    <a:p>
                      <a:pPr marL="0" lvl="0" indent="0" algn="l" rtl="0">
                        <a:lnSpc>
                          <a:spcPct val="115000"/>
                        </a:lnSpc>
                        <a:spcBef>
                          <a:spcPts val="0"/>
                        </a:spcBef>
                        <a:spcAft>
                          <a:spcPts val="0"/>
                        </a:spcAft>
                        <a:buNone/>
                      </a:pPr>
                      <a:r>
                        <a:rPr lang="en" sz="2266">
                          <a:solidFill>
                            <a:schemeClr val="dk1"/>
                          </a:solidFill>
                        </a:rPr>
                        <a:t>&gt; $2500</a:t>
                      </a:r>
                      <a:endParaRPr sz="2266">
                        <a:solidFill>
                          <a:schemeClr val="dk1"/>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8"/>
          <p:cNvSpPr txBox="1">
            <a:spLocks noGrp="1"/>
          </p:cNvSpPr>
          <p:nvPr>
            <p:ph type="title"/>
          </p:nvPr>
        </p:nvSpPr>
        <p:spPr>
          <a:xfrm>
            <a:off x="311700" y="19230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My Profession/Occupation</a:t>
            </a:r>
            <a:endParaRPr/>
          </a:p>
        </p:txBody>
      </p:sp>
      <p:graphicFrame>
        <p:nvGraphicFramePr>
          <p:cNvPr id="207" name="Google Shape;207;p38"/>
          <p:cNvGraphicFramePr/>
          <p:nvPr/>
        </p:nvGraphicFramePr>
        <p:xfrm>
          <a:off x="1007425" y="987975"/>
          <a:ext cx="3000000" cy="3000000"/>
        </p:xfrm>
        <a:graphic>
          <a:graphicData uri="http://schemas.openxmlformats.org/drawingml/2006/table">
            <a:tbl>
              <a:tblPr>
                <a:noFill/>
                <a:tableStyleId>{AC1C4936-8DCA-45A8-8EA4-B1E581F6B492}</a:tableStyleId>
              </a:tblPr>
              <a:tblGrid>
                <a:gridCol w="2413000">
                  <a:extLst>
                    <a:ext uri="{9D8B030D-6E8A-4147-A177-3AD203B41FA5}">
                      <a16:colId xmlns:a16="http://schemas.microsoft.com/office/drawing/2014/main" val="20000"/>
                    </a:ext>
                  </a:extLst>
                </a:gridCol>
                <a:gridCol w="2413000">
                  <a:extLst>
                    <a:ext uri="{9D8B030D-6E8A-4147-A177-3AD203B41FA5}">
                      <a16:colId xmlns:a16="http://schemas.microsoft.com/office/drawing/2014/main" val="20001"/>
                    </a:ext>
                  </a:extLst>
                </a:gridCol>
                <a:gridCol w="2413000">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r>
                        <a:rPr lang="en"/>
                        <a:t>Yes </a:t>
                      </a:r>
                      <a:endParaRPr/>
                    </a:p>
                  </a:txBody>
                  <a:tcPr marL="91425" marR="91425" marT="91425" marB="91425"/>
                </a:tc>
                <a:tc>
                  <a:txBody>
                    <a:bodyPr/>
                    <a:lstStyle/>
                    <a:p>
                      <a:pPr marL="0" lvl="0" indent="0" algn="l" rtl="0">
                        <a:spcBef>
                          <a:spcPts val="0"/>
                        </a:spcBef>
                        <a:spcAft>
                          <a:spcPts val="0"/>
                        </a:spcAft>
                        <a:buNone/>
                      </a:pPr>
                      <a:r>
                        <a:rPr lang="en"/>
                        <a:t>No</a:t>
                      </a: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a:t>Primarily desk job </a:t>
                      </a:r>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a:solidFill>
                            <a:schemeClr val="dk1"/>
                          </a:solidFill>
                        </a:rPr>
                        <a:t>Sitting at desk</a:t>
                      </a:r>
                      <a:br>
                        <a:rPr lang="en">
                          <a:solidFill>
                            <a:schemeClr val="dk1"/>
                          </a:solidFill>
                        </a:rPr>
                      </a:br>
                      <a:r>
                        <a:rPr lang="en">
                          <a:solidFill>
                            <a:schemeClr val="dk1"/>
                          </a:solidFill>
                        </a:rPr>
                        <a:t>Between 1- 3 hours</a:t>
                      </a:r>
                      <a:br>
                        <a:rPr lang="en">
                          <a:solidFill>
                            <a:schemeClr val="dk1"/>
                          </a:solidFill>
                        </a:rPr>
                      </a:br>
                      <a:r>
                        <a:rPr lang="en">
                          <a:solidFill>
                            <a:schemeClr val="dk1"/>
                          </a:solidFill>
                        </a:rPr>
                        <a:t>&gt; 3 hours</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n"/>
                        <a:t>Involves travelling (two-wheeler) for over 200 km a week</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a:solidFill>
                            <a:schemeClr val="dk1"/>
                          </a:solidFill>
                        </a:rPr>
                        <a:t>Involves travelling (car) for over 200 km a week</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n">
                          <a:solidFill>
                            <a:schemeClr val="dk1"/>
                          </a:solidFill>
                        </a:rPr>
                        <a:t>Involves travel out of city/country </a:t>
                      </a:r>
                      <a:endParaRPr>
                        <a:solidFill>
                          <a:schemeClr val="dk1"/>
                        </a:solidFill>
                      </a:endParaRPr>
                    </a:p>
                  </a:txBody>
                  <a:tcPr marL="91425" marR="91425" marT="91425" marB="91425"/>
                </a:tc>
                <a:tc>
                  <a:txBody>
                    <a:bodyPr/>
                    <a:lstStyle/>
                    <a:p>
                      <a:pPr marL="0" lvl="0" indent="0" algn="l" rtl="0">
                        <a:spcBef>
                          <a:spcPts val="0"/>
                        </a:spcBef>
                        <a:spcAft>
                          <a:spcPts val="0"/>
                        </a:spcAft>
                        <a:buNone/>
                      </a:pPr>
                      <a:r>
                        <a:rPr lang="en"/>
                        <a:t>Once a month</a:t>
                      </a:r>
                      <a:endParaRPr/>
                    </a:p>
                    <a:p>
                      <a:pPr marL="0" lvl="0" indent="0" algn="l" rtl="0">
                        <a:spcBef>
                          <a:spcPts val="0"/>
                        </a:spcBef>
                        <a:spcAft>
                          <a:spcPts val="0"/>
                        </a:spcAft>
                        <a:buNone/>
                      </a:pPr>
                      <a:r>
                        <a:rPr lang="en"/>
                        <a:t>Twice a month</a:t>
                      </a:r>
                      <a:endParaRPr/>
                    </a:p>
                    <a:p>
                      <a:pPr marL="0" lvl="0" indent="0" algn="l" rtl="0">
                        <a:spcBef>
                          <a:spcPts val="0"/>
                        </a:spcBef>
                        <a:spcAft>
                          <a:spcPts val="0"/>
                        </a:spcAft>
                        <a:buNone/>
                      </a:pPr>
                      <a:r>
                        <a:rPr lang="en"/>
                        <a:t>Thrice a month</a:t>
                      </a: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898222" y="972500"/>
            <a:ext cx="7209000" cy="2052600"/>
          </a:xfrm>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3000"/>
              <a:t>Who is your Diabetic Counsellor?</a:t>
            </a:r>
            <a:endParaRPr sz="3000"/>
          </a:p>
          <a:p>
            <a:pPr marL="0" lvl="0" indent="0" algn="l" rtl="0">
              <a:spcBef>
                <a:spcPts val="0"/>
              </a:spcBef>
              <a:spcAft>
                <a:spcPts val="0"/>
              </a:spcAft>
              <a:buNone/>
            </a:pPr>
            <a:r>
              <a:rPr lang="en" sz="3000"/>
              <a:t>Name</a:t>
            </a:r>
            <a:endParaRPr sz="3000"/>
          </a:p>
          <a:p>
            <a:pPr marL="0" lvl="0" indent="0" algn="l" rtl="0">
              <a:spcBef>
                <a:spcPts val="0"/>
              </a:spcBef>
              <a:spcAft>
                <a:spcPts val="0"/>
              </a:spcAft>
              <a:buNone/>
            </a:pPr>
            <a:r>
              <a:rPr lang="en" sz="3000"/>
              <a:t>City </a:t>
            </a:r>
            <a:endParaRPr sz="3000"/>
          </a:p>
          <a:p>
            <a:pPr marL="0" lvl="0" indent="0" algn="l" rtl="0">
              <a:spcBef>
                <a:spcPts val="0"/>
              </a:spcBef>
              <a:spcAft>
                <a:spcPts val="0"/>
              </a:spcAft>
              <a:buNone/>
            </a:pPr>
            <a:r>
              <a:rPr lang="en" sz="3000"/>
              <a:t>Locality</a:t>
            </a:r>
            <a:endParaRPr sz="3000"/>
          </a:p>
        </p:txBody>
      </p:sp>
      <p:sp>
        <p:nvSpPr>
          <p:cNvPr id="66" name="Google Shape;66;p15"/>
          <p:cNvSpPr txBox="1">
            <a:spLocks noGrp="1"/>
          </p:cNvSpPr>
          <p:nvPr>
            <p:ph type="subTitle" idx="1"/>
          </p:nvPr>
        </p:nvSpPr>
        <p:spPr>
          <a:xfrm>
            <a:off x="311700" y="107589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000"/>
              <a:t>You were detected with Diabetes </a:t>
            </a:r>
            <a:endParaRPr sz="3000"/>
          </a:p>
        </p:txBody>
      </p:sp>
      <p:sp>
        <p:nvSpPr>
          <p:cNvPr id="72" name="Google Shape;72;p16"/>
          <p:cNvSpPr txBox="1">
            <a:spLocks noGrp="1"/>
          </p:cNvSpPr>
          <p:nvPr>
            <p:ph type="subTitle" idx="1"/>
          </p:nvPr>
        </p:nvSpPr>
        <p:spPr>
          <a:xfrm>
            <a:off x="311700" y="2834125"/>
            <a:ext cx="39060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Type 1</a:t>
            </a:r>
            <a:endParaRPr/>
          </a:p>
        </p:txBody>
      </p:sp>
      <p:sp>
        <p:nvSpPr>
          <p:cNvPr id="73" name="Google Shape;73;p16"/>
          <p:cNvSpPr txBox="1">
            <a:spLocks noGrp="1"/>
          </p:cNvSpPr>
          <p:nvPr>
            <p:ph type="subTitle" idx="1"/>
          </p:nvPr>
        </p:nvSpPr>
        <p:spPr>
          <a:xfrm>
            <a:off x="4641800" y="2885875"/>
            <a:ext cx="39060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Type 2</a:t>
            </a:r>
            <a:endParaRPr/>
          </a:p>
        </p:txBody>
      </p:sp>
      <p:sp>
        <p:nvSpPr>
          <p:cNvPr id="74" name="Google Shape;74;p16"/>
          <p:cNvSpPr txBox="1"/>
          <p:nvPr/>
        </p:nvSpPr>
        <p:spPr>
          <a:xfrm>
            <a:off x="2377125" y="3767175"/>
            <a:ext cx="41427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Please underline your condition if filling online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000"/>
              <a:t>When was your diabetes detected </a:t>
            </a:r>
            <a:endParaRPr sz="3000"/>
          </a:p>
        </p:txBody>
      </p:sp>
      <p:sp>
        <p:nvSpPr>
          <p:cNvPr id="80" name="Google Shape;80;p17"/>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Month  / Year</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3000"/>
              <a:t>How old were you when Diabetes was detected </a:t>
            </a:r>
            <a:endParaRPr sz="3000"/>
          </a:p>
        </p:txBody>
      </p:sp>
      <p:sp>
        <p:nvSpPr>
          <p:cNvPr id="86" name="Google Shape;86;p1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 Age                  DOB:     /      /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ctrTitle"/>
          </p:nvPr>
        </p:nvSpPr>
        <p:spPr>
          <a:xfrm>
            <a:off x="369100" y="0"/>
            <a:ext cx="8520600" cy="594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SzPts val="990"/>
              <a:buNone/>
            </a:pPr>
            <a:r>
              <a:rPr lang="en" sz="2200"/>
              <a:t>Tell us about the symptoms before getting diagnosed with Diabetes</a:t>
            </a:r>
            <a:endParaRPr sz="2200"/>
          </a:p>
        </p:txBody>
      </p:sp>
      <p:sp>
        <p:nvSpPr>
          <p:cNvPr id="92" name="Google Shape;92;p19"/>
          <p:cNvSpPr txBox="1">
            <a:spLocks noGrp="1"/>
          </p:cNvSpPr>
          <p:nvPr>
            <p:ph type="subTitle" idx="1"/>
          </p:nvPr>
        </p:nvSpPr>
        <p:spPr>
          <a:xfrm>
            <a:off x="196850" y="3307375"/>
            <a:ext cx="8520600" cy="792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000"/>
              <a:t>                                                                  </a:t>
            </a:r>
            <a:endParaRPr sz="2000"/>
          </a:p>
          <a:p>
            <a:pPr marL="0" lvl="0" indent="0" algn="l" rtl="0">
              <a:spcBef>
                <a:spcPts val="0"/>
              </a:spcBef>
              <a:spcAft>
                <a:spcPts val="0"/>
              </a:spcAft>
              <a:buClr>
                <a:schemeClr val="dk1"/>
              </a:buClr>
              <a:buSzPts val="1100"/>
              <a:buFont typeface="Arial"/>
              <a:buNone/>
            </a:pPr>
            <a:endParaRPr sz="2000" b="1"/>
          </a:p>
          <a:p>
            <a:pPr marL="0" lvl="0" indent="0" algn="l" rtl="0">
              <a:spcBef>
                <a:spcPts val="0"/>
              </a:spcBef>
              <a:spcAft>
                <a:spcPts val="0"/>
              </a:spcAft>
              <a:buClr>
                <a:schemeClr val="dk1"/>
              </a:buClr>
              <a:buSzPts val="1100"/>
              <a:buFont typeface="Arial"/>
              <a:buNone/>
            </a:pPr>
            <a:endParaRPr sz="2000"/>
          </a:p>
          <a:p>
            <a:pPr marL="0" lvl="0" indent="0" algn="l" rtl="0">
              <a:spcBef>
                <a:spcPts val="0"/>
              </a:spcBef>
              <a:spcAft>
                <a:spcPts val="0"/>
              </a:spcAft>
              <a:buClr>
                <a:schemeClr val="dk1"/>
              </a:buClr>
              <a:buSzPts val="1100"/>
              <a:buFont typeface="Arial"/>
              <a:buNone/>
            </a:pPr>
            <a:endParaRPr sz="2000"/>
          </a:p>
          <a:p>
            <a:pPr marL="0" lvl="0" indent="0" algn="l" rtl="0">
              <a:spcBef>
                <a:spcPts val="0"/>
              </a:spcBef>
              <a:spcAft>
                <a:spcPts val="0"/>
              </a:spcAft>
              <a:buClr>
                <a:schemeClr val="dk1"/>
              </a:buClr>
              <a:buSzPts val="1100"/>
              <a:buFont typeface="Arial"/>
              <a:buNone/>
            </a:pPr>
            <a:endParaRPr sz="2000"/>
          </a:p>
          <a:p>
            <a:pPr marL="0" lvl="0" indent="0" algn="l" rtl="0">
              <a:spcBef>
                <a:spcPts val="0"/>
              </a:spcBef>
              <a:spcAft>
                <a:spcPts val="0"/>
              </a:spcAft>
              <a:buNone/>
            </a:pPr>
            <a:endParaRPr sz="2000"/>
          </a:p>
        </p:txBody>
      </p:sp>
      <p:graphicFrame>
        <p:nvGraphicFramePr>
          <p:cNvPr id="93" name="Google Shape;93;p19"/>
          <p:cNvGraphicFramePr/>
          <p:nvPr/>
        </p:nvGraphicFramePr>
        <p:xfrm>
          <a:off x="225550" y="450920"/>
          <a:ext cx="3000000" cy="3000000"/>
        </p:xfrm>
        <a:graphic>
          <a:graphicData uri="http://schemas.openxmlformats.org/drawingml/2006/table">
            <a:tbl>
              <a:tblPr>
                <a:noFill/>
                <a:tableStyleId>{AC1C4936-8DCA-45A8-8EA4-B1E581F6B492}</a:tableStyleId>
              </a:tblPr>
              <a:tblGrid>
                <a:gridCol w="4549900">
                  <a:extLst>
                    <a:ext uri="{9D8B030D-6E8A-4147-A177-3AD203B41FA5}">
                      <a16:colId xmlns:a16="http://schemas.microsoft.com/office/drawing/2014/main" val="20000"/>
                    </a:ext>
                  </a:extLst>
                </a:gridCol>
                <a:gridCol w="1414875">
                  <a:extLst>
                    <a:ext uri="{9D8B030D-6E8A-4147-A177-3AD203B41FA5}">
                      <a16:colId xmlns:a16="http://schemas.microsoft.com/office/drawing/2014/main" val="20001"/>
                    </a:ext>
                  </a:extLst>
                </a:gridCol>
                <a:gridCol w="1480875">
                  <a:extLst>
                    <a:ext uri="{9D8B030D-6E8A-4147-A177-3AD203B41FA5}">
                      <a16:colId xmlns:a16="http://schemas.microsoft.com/office/drawing/2014/main" val="20002"/>
                    </a:ext>
                  </a:extLst>
                </a:gridCol>
                <a:gridCol w="1247225">
                  <a:extLst>
                    <a:ext uri="{9D8B030D-6E8A-4147-A177-3AD203B41FA5}">
                      <a16:colId xmlns:a16="http://schemas.microsoft.com/office/drawing/2014/main" val="20003"/>
                    </a:ext>
                  </a:extLst>
                </a:gridCol>
              </a:tblGrid>
              <a:tr h="596300">
                <a:tc>
                  <a:txBody>
                    <a:bodyPr/>
                    <a:lstStyle/>
                    <a:p>
                      <a:pPr marL="0" lvl="0" indent="0" algn="l" rtl="0">
                        <a:spcBef>
                          <a:spcPts val="0"/>
                        </a:spcBef>
                        <a:spcAft>
                          <a:spcPts val="0"/>
                        </a:spcAft>
                        <a:buClr>
                          <a:schemeClr val="dk1"/>
                        </a:buClr>
                        <a:buSzPts val="1100"/>
                        <a:buFont typeface="Arial"/>
                        <a:buNone/>
                      </a:pPr>
                      <a:r>
                        <a:rPr lang="en">
                          <a:solidFill>
                            <a:schemeClr val="dk2"/>
                          </a:solidFill>
                        </a:rPr>
                        <a:t>Symptom</a:t>
                      </a:r>
                      <a:endParaRPr/>
                    </a:p>
                  </a:txBody>
                  <a:tcPr marL="91425" marR="91425" marT="91425" marB="91425" anchor="ctr"/>
                </a:tc>
                <a:tc>
                  <a:txBody>
                    <a:bodyPr/>
                    <a:lstStyle/>
                    <a:p>
                      <a:pPr marL="0" lvl="0" indent="0" algn="l" rtl="0">
                        <a:spcBef>
                          <a:spcPts val="0"/>
                        </a:spcBef>
                        <a:spcAft>
                          <a:spcPts val="0"/>
                        </a:spcAft>
                        <a:buNone/>
                      </a:pPr>
                      <a:r>
                        <a:rPr lang="en"/>
                        <a:t>Noticed in</a:t>
                      </a:r>
                      <a:endParaRPr/>
                    </a:p>
                    <a:p>
                      <a:pPr marL="0" lvl="0" indent="0" algn="l" rtl="0">
                        <a:spcBef>
                          <a:spcPts val="0"/>
                        </a:spcBef>
                        <a:spcAft>
                          <a:spcPts val="0"/>
                        </a:spcAft>
                        <a:buNone/>
                      </a:pPr>
                      <a:r>
                        <a:rPr lang="en"/>
                        <a:t>Month / Year</a:t>
                      </a:r>
                      <a:endParaRPr/>
                    </a:p>
                  </a:txBody>
                  <a:tcPr marL="91425" marR="91425" marT="91425" marB="91425" anchor="ctr"/>
                </a:tc>
                <a:tc>
                  <a:txBody>
                    <a:bodyPr/>
                    <a:lstStyle/>
                    <a:p>
                      <a:pPr marL="0" lvl="0" indent="0" algn="l" rtl="0">
                        <a:spcBef>
                          <a:spcPts val="0"/>
                        </a:spcBef>
                        <a:spcAft>
                          <a:spcPts val="0"/>
                        </a:spcAft>
                        <a:buNone/>
                      </a:pPr>
                      <a:r>
                        <a:rPr lang="en"/>
                        <a:t>Stayed on till</a:t>
                      </a:r>
                      <a:endParaRPr/>
                    </a:p>
                    <a:p>
                      <a:pPr marL="0" lvl="0" indent="0" algn="l" rtl="0">
                        <a:spcBef>
                          <a:spcPts val="0"/>
                        </a:spcBef>
                        <a:spcAft>
                          <a:spcPts val="0"/>
                        </a:spcAft>
                        <a:buNone/>
                      </a:pPr>
                      <a:r>
                        <a:rPr lang="en"/>
                        <a:t>Month / Year</a:t>
                      </a:r>
                      <a:endParaRPr/>
                    </a:p>
                  </a:txBody>
                  <a:tcPr marL="91425" marR="91425" marT="91425" marB="91425" anchor="ctr"/>
                </a:tc>
                <a:tc>
                  <a:txBody>
                    <a:bodyPr/>
                    <a:lstStyle/>
                    <a:p>
                      <a:pPr marL="0" lvl="0" indent="0" algn="l" rtl="0">
                        <a:spcBef>
                          <a:spcPts val="0"/>
                        </a:spcBef>
                        <a:spcAft>
                          <a:spcPts val="0"/>
                        </a:spcAft>
                        <a:buNone/>
                      </a:pPr>
                      <a:r>
                        <a:rPr lang="en"/>
                        <a:t>Continues</a:t>
                      </a:r>
                      <a:endParaRPr/>
                    </a:p>
                    <a:p>
                      <a:pPr marL="0" lvl="0" indent="0" algn="l" rtl="0">
                        <a:spcBef>
                          <a:spcPts val="0"/>
                        </a:spcBef>
                        <a:spcAft>
                          <a:spcPts val="0"/>
                        </a:spcAft>
                        <a:buNone/>
                      </a:pPr>
                      <a:r>
                        <a:rPr lang="en"/>
                        <a:t>As of today (Yes/No)</a:t>
                      </a:r>
                      <a:endParaRPr/>
                    </a:p>
                  </a:txBody>
                  <a:tcPr marL="91425" marR="91425" marT="91425" marB="91425" anchor="ctr"/>
                </a:tc>
                <a:extLst>
                  <a:ext uri="{0D108BD9-81ED-4DB2-BD59-A6C34878D82A}">
                    <a16:rowId xmlns:a16="http://schemas.microsoft.com/office/drawing/2014/main" val="10000"/>
                  </a:ext>
                </a:extLst>
              </a:tr>
              <a:tr h="417400">
                <a:tc>
                  <a:txBody>
                    <a:bodyPr/>
                    <a:lstStyle/>
                    <a:p>
                      <a:pPr marL="0" lvl="0" indent="0" algn="l" rtl="0">
                        <a:spcBef>
                          <a:spcPts val="0"/>
                        </a:spcBef>
                        <a:spcAft>
                          <a:spcPts val="0"/>
                        </a:spcAft>
                        <a:buClr>
                          <a:schemeClr val="dk1"/>
                        </a:buClr>
                        <a:buSzPts val="1100"/>
                        <a:buFont typeface="Arial"/>
                        <a:buNone/>
                      </a:pPr>
                      <a:r>
                        <a:rPr lang="en" b="1">
                          <a:solidFill>
                            <a:schemeClr val="dk2"/>
                          </a:solidFill>
                        </a:rPr>
                        <a:t>Hypertension</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1"/>
                  </a:ext>
                </a:extLst>
              </a:tr>
              <a:tr h="417400">
                <a:tc>
                  <a:txBody>
                    <a:bodyPr/>
                    <a:lstStyle/>
                    <a:p>
                      <a:pPr marL="0" lvl="0" indent="0" algn="l" rtl="0">
                        <a:spcBef>
                          <a:spcPts val="0"/>
                        </a:spcBef>
                        <a:spcAft>
                          <a:spcPts val="0"/>
                        </a:spcAft>
                        <a:buClr>
                          <a:schemeClr val="dk1"/>
                        </a:buClr>
                        <a:buSzPts val="1100"/>
                        <a:buFont typeface="Arial"/>
                        <a:buNone/>
                      </a:pPr>
                      <a:r>
                        <a:rPr lang="en">
                          <a:solidFill>
                            <a:schemeClr val="dk2"/>
                          </a:solidFill>
                        </a:rPr>
                        <a:t>High Triglycerides </a:t>
                      </a:r>
                      <a:endParaRPr b="1">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2"/>
                  </a:ext>
                </a:extLst>
              </a:tr>
              <a:tr h="417400">
                <a:tc>
                  <a:txBody>
                    <a:bodyPr/>
                    <a:lstStyle/>
                    <a:p>
                      <a:pPr marL="0" lvl="0" indent="0" algn="l" rtl="0">
                        <a:spcBef>
                          <a:spcPts val="0"/>
                        </a:spcBef>
                        <a:spcAft>
                          <a:spcPts val="0"/>
                        </a:spcAft>
                        <a:buClr>
                          <a:schemeClr val="dk1"/>
                        </a:buClr>
                        <a:buSzPts val="1100"/>
                        <a:buFont typeface="Arial"/>
                        <a:buNone/>
                      </a:pPr>
                      <a:r>
                        <a:rPr lang="en">
                          <a:solidFill>
                            <a:schemeClr val="dk2"/>
                          </a:solidFill>
                        </a:rPr>
                        <a:t>High CHOLESTEROL</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3"/>
                  </a:ext>
                </a:extLst>
              </a:tr>
              <a:tr h="527525">
                <a:tc>
                  <a:txBody>
                    <a:bodyPr/>
                    <a:lstStyle/>
                    <a:p>
                      <a:pPr marL="0" lvl="0" indent="0" algn="l" rtl="0">
                        <a:spcBef>
                          <a:spcPts val="0"/>
                        </a:spcBef>
                        <a:spcAft>
                          <a:spcPts val="0"/>
                        </a:spcAft>
                        <a:buClr>
                          <a:schemeClr val="dk1"/>
                        </a:buClr>
                        <a:buSzPts val="1100"/>
                        <a:buFont typeface="Arial"/>
                        <a:buNone/>
                      </a:pPr>
                      <a:r>
                        <a:rPr lang="en" b="1">
                          <a:solidFill>
                            <a:schemeClr val="dk2"/>
                          </a:solidFill>
                        </a:rPr>
                        <a:t>LOW</a:t>
                      </a:r>
                      <a:r>
                        <a:rPr lang="en">
                          <a:solidFill>
                            <a:schemeClr val="dk2"/>
                          </a:solidFill>
                        </a:rPr>
                        <a:t> HIGH DENSITY LIPOPROTEIN</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4"/>
                  </a:ext>
                </a:extLst>
              </a:tr>
              <a:tr h="511475">
                <a:tc>
                  <a:txBody>
                    <a:bodyPr/>
                    <a:lstStyle/>
                    <a:p>
                      <a:pPr marL="0" lvl="0" indent="0" algn="l" rtl="0">
                        <a:spcBef>
                          <a:spcPts val="0"/>
                        </a:spcBef>
                        <a:spcAft>
                          <a:spcPts val="0"/>
                        </a:spcAft>
                        <a:buNone/>
                      </a:pPr>
                      <a:r>
                        <a:rPr lang="en" b="1">
                          <a:solidFill>
                            <a:schemeClr val="dk2"/>
                          </a:solidFill>
                        </a:rPr>
                        <a:t>HIGH</a:t>
                      </a:r>
                      <a:r>
                        <a:rPr lang="en">
                          <a:solidFill>
                            <a:schemeClr val="dk2"/>
                          </a:solidFill>
                        </a:rPr>
                        <a:t> LOW DENSITY LIPOPROTEIN</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5"/>
                  </a:ext>
                </a:extLst>
              </a:tr>
              <a:tr h="495450">
                <a:tc>
                  <a:txBody>
                    <a:bodyPr/>
                    <a:lstStyle/>
                    <a:p>
                      <a:pPr marL="0" lvl="0" indent="0" algn="l" rtl="0">
                        <a:spcBef>
                          <a:spcPts val="0"/>
                        </a:spcBef>
                        <a:spcAft>
                          <a:spcPts val="0"/>
                        </a:spcAft>
                        <a:buNone/>
                      </a:pPr>
                      <a:r>
                        <a:rPr lang="en">
                          <a:solidFill>
                            <a:schemeClr val="dk2"/>
                          </a:solidFill>
                        </a:rPr>
                        <a:t>CAD-CORONARY  ARTERY DISEASE</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6"/>
                  </a:ext>
                </a:extLst>
              </a:tr>
              <a:tr h="417400">
                <a:tc>
                  <a:txBody>
                    <a:bodyPr/>
                    <a:lstStyle/>
                    <a:p>
                      <a:pPr marL="0" lvl="0" indent="0" algn="l" rtl="0">
                        <a:spcBef>
                          <a:spcPts val="0"/>
                        </a:spcBef>
                        <a:spcAft>
                          <a:spcPts val="0"/>
                        </a:spcAft>
                        <a:buNone/>
                      </a:pPr>
                      <a:r>
                        <a:rPr lang="en">
                          <a:solidFill>
                            <a:schemeClr val="dk2"/>
                          </a:solidFill>
                        </a:rPr>
                        <a:t>Weight loss or weight gain</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7"/>
                  </a:ext>
                </a:extLst>
              </a:tr>
              <a:tr h="417400">
                <a:tc>
                  <a:txBody>
                    <a:bodyPr/>
                    <a:lstStyle/>
                    <a:p>
                      <a:pPr marL="0" lvl="0" indent="0" algn="l" rtl="0">
                        <a:spcBef>
                          <a:spcPts val="0"/>
                        </a:spcBef>
                        <a:spcAft>
                          <a:spcPts val="0"/>
                        </a:spcAft>
                        <a:buNone/>
                      </a:pPr>
                      <a:r>
                        <a:rPr lang="en">
                          <a:solidFill>
                            <a:schemeClr val="dk2"/>
                          </a:solidFill>
                        </a:rPr>
                        <a:t>Others (any pains, aches, or digestive disorders) (Please specify)</a:t>
                      </a:r>
                      <a:endParaRPr>
                        <a:solidFill>
                          <a:schemeClr val="dk2"/>
                        </a:solidFill>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tc>
                  <a:txBody>
                    <a:bodyPr/>
                    <a:lstStyle/>
                    <a:p>
                      <a:pPr marL="0" lvl="0" indent="0" algn="l" rtl="0">
                        <a:spcBef>
                          <a:spcPts val="0"/>
                        </a:spcBef>
                        <a:spcAft>
                          <a:spcPts val="0"/>
                        </a:spcAft>
                        <a:buNone/>
                      </a:pPr>
                      <a:endParaRPr/>
                    </a:p>
                  </a:txBody>
                  <a:tcPr marL="91425" marR="91425" marT="91425" marB="91425" anchor="ct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0"/>
          <p:cNvSpPr txBox="1">
            <a:spLocks noGrp="1"/>
          </p:cNvSpPr>
          <p:nvPr>
            <p:ph type="ctrTitle"/>
          </p:nvPr>
        </p:nvSpPr>
        <p:spPr>
          <a:xfrm>
            <a:off x="311700" y="744575"/>
            <a:ext cx="8520600" cy="7551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3000"/>
              <a:t>How was your diabetes detected?</a:t>
            </a:r>
            <a:endParaRPr sz="3000"/>
          </a:p>
        </p:txBody>
      </p:sp>
      <p:graphicFrame>
        <p:nvGraphicFramePr>
          <p:cNvPr id="99" name="Google Shape;99;p20"/>
          <p:cNvGraphicFramePr/>
          <p:nvPr/>
        </p:nvGraphicFramePr>
        <p:xfrm>
          <a:off x="952500" y="1872625"/>
          <a:ext cx="3000000" cy="3000000"/>
        </p:xfrm>
        <a:graphic>
          <a:graphicData uri="http://schemas.openxmlformats.org/drawingml/2006/table">
            <a:tbl>
              <a:tblPr>
                <a:noFill/>
                <a:tableStyleId>{AC1C4936-8DCA-45A8-8EA4-B1E581F6B492}</a:tableStyleId>
              </a:tblPr>
              <a:tblGrid>
                <a:gridCol w="5350425">
                  <a:extLst>
                    <a:ext uri="{9D8B030D-6E8A-4147-A177-3AD203B41FA5}">
                      <a16:colId xmlns:a16="http://schemas.microsoft.com/office/drawing/2014/main" val="20000"/>
                    </a:ext>
                  </a:extLst>
                </a:gridCol>
                <a:gridCol w="1888575">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n" sz="2000">
                          <a:solidFill>
                            <a:schemeClr val="dk2"/>
                          </a:solidFill>
                        </a:rPr>
                        <a:t>Annual Health Check</a:t>
                      </a:r>
                      <a:endParaRPr sz="20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n" sz="2000">
                          <a:solidFill>
                            <a:schemeClr val="dk2"/>
                          </a:solidFill>
                        </a:rPr>
                        <a:t>Developed a condition (Please specify)</a:t>
                      </a:r>
                      <a:endParaRPr sz="20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Clr>
                          <a:schemeClr val="dk1"/>
                        </a:buClr>
                        <a:buSzPts val="1100"/>
                        <a:buFont typeface="Arial"/>
                        <a:buNone/>
                      </a:pPr>
                      <a:r>
                        <a:rPr lang="en" sz="2000" b="1">
                          <a:solidFill>
                            <a:schemeClr val="dk2"/>
                          </a:solidFill>
                        </a:rPr>
                        <a:t>Doctor consultation</a:t>
                      </a:r>
                      <a:endParaRPr sz="20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n" sz="2000">
                          <a:solidFill>
                            <a:schemeClr val="dk2"/>
                          </a:solidFill>
                        </a:rPr>
                        <a:t>Others (please Please specify)</a:t>
                      </a:r>
                      <a:endParaRPr sz="2000" b="1">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
        <p:nvSpPr>
          <p:cNvPr id="100" name="Google Shape;100;p20"/>
          <p:cNvSpPr txBox="1"/>
          <p:nvPr/>
        </p:nvSpPr>
        <p:spPr>
          <a:xfrm>
            <a:off x="5574600" y="3960800"/>
            <a:ext cx="26169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t>Please tick the relevant option</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ctrTitle"/>
          </p:nvPr>
        </p:nvSpPr>
        <p:spPr>
          <a:xfrm>
            <a:off x="311700" y="12625"/>
            <a:ext cx="8520600" cy="424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2200"/>
              <a:t>Please share your medical parameters from detection to now</a:t>
            </a:r>
            <a:endParaRPr sz="2200"/>
          </a:p>
        </p:txBody>
      </p:sp>
      <p:graphicFrame>
        <p:nvGraphicFramePr>
          <p:cNvPr id="106" name="Google Shape;106;p21"/>
          <p:cNvGraphicFramePr/>
          <p:nvPr/>
        </p:nvGraphicFramePr>
        <p:xfrm>
          <a:off x="738750" y="418115"/>
          <a:ext cx="3000000" cy="3000000"/>
        </p:xfrm>
        <a:graphic>
          <a:graphicData uri="http://schemas.openxmlformats.org/drawingml/2006/table">
            <a:tbl>
              <a:tblPr>
                <a:noFill/>
                <a:tableStyleId>{AC1C4936-8DCA-45A8-8EA4-B1E581F6B492}</a:tableStyleId>
              </a:tblPr>
              <a:tblGrid>
                <a:gridCol w="3244350">
                  <a:extLst>
                    <a:ext uri="{9D8B030D-6E8A-4147-A177-3AD203B41FA5}">
                      <a16:colId xmlns:a16="http://schemas.microsoft.com/office/drawing/2014/main" val="20000"/>
                    </a:ext>
                  </a:extLst>
                </a:gridCol>
                <a:gridCol w="1575150">
                  <a:extLst>
                    <a:ext uri="{9D8B030D-6E8A-4147-A177-3AD203B41FA5}">
                      <a16:colId xmlns:a16="http://schemas.microsoft.com/office/drawing/2014/main" val="20001"/>
                    </a:ext>
                  </a:extLst>
                </a:gridCol>
                <a:gridCol w="1645200">
                  <a:extLst>
                    <a:ext uri="{9D8B030D-6E8A-4147-A177-3AD203B41FA5}">
                      <a16:colId xmlns:a16="http://schemas.microsoft.com/office/drawing/2014/main" val="20002"/>
                    </a:ext>
                  </a:extLst>
                </a:gridCol>
                <a:gridCol w="1442500">
                  <a:extLst>
                    <a:ext uri="{9D8B030D-6E8A-4147-A177-3AD203B41FA5}">
                      <a16:colId xmlns:a16="http://schemas.microsoft.com/office/drawing/2014/main" val="20003"/>
                    </a:ext>
                  </a:extLst>
                </a:gridCol>
              </a:tblGrid>
              <a:tr h="529600">
                <a:tc>
                  <a:txBody>
                    <a:bodyPr/>
                    <a:lstStyle/>
                    <a:p>
                      <a:pPr marL="0" lvl="0" indent="0" algn="l" rtl="0">
                        <a:spcBef>
                          <a:spcPts val="0"/>
                        </a:spcBef>
                        <a:spcAft>
                          <a:spcPts val="0"/>
                        </a:spcAft>
                        <a:buNone/>
                      </a:pPr>
                      <a:endParaRPr sz="1600">
                        <a:solidFill>
                          <a:schemeClr val="dk1"/>
                        </a:solidFill>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200">
                          <a:solidFill>
                            <a:schemeClr val="dk1"/>
                          </a:solidFill>
                        </a:rPr>
                        <a:t>When detected </a:t>
                      </a:r>
                      <a:endParaRPr sz="1200">
                        <a:solidFill>
                          <a:schemeClr val="dk1"/>
                        </a:solidFill>
                      </a:endParaRPr>
                    </a:p>
                    <a:p>
                      <a:pPr marL="0" lvl="0" indent="0" algn="l" rtl="0">
                        <a:spcBef>
                          <a:spcPts val="0"/>
                        </a:spcBef>
                        <a:spcAft>
                          <a:spcPts val="0"/>
                        </a:spcAft>
                        <a:buClr>
                          <a:schemeClr val="dk1"/>
                        </a:buClr>
                        <a:buSzPts val="1100"/>
                        <a:buFont typeface="Arial"/>
                        <a:buNone/>
                      </a:pPr>
                      <a:r>
                        <a:rPr lang="en" sz="1200">
                          <a:solidFill>
                            <a:schemeClr val="dk1"/>
                          </a:solidFill>
                        </a:rPr>
                        <a:t>Month / Year</a:t>
                      </a:r>
                      <a:endParaRPr sz="1200">
                        <a:solidFill>
                          <a:schemeClr val="dk1"/>
                        </a:solidFill>
                      </a:endParaRPr>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200"/>
                        <a:t>3-6 months after detection</a:t>
                      </a:r>
                      <a:endParaRPr sz="1200"/>
                    </a:p>
                    <a:p>
                      <a:pPr marL="0" lvl="0" indent="0" algn="l" rtl="0">
                        <a:spcBef>
                          <a:spcPts val="0"/>
                        </a:spcBef>
                        <a:spcAft>
                          <a:spcPts val="0"/>
                        </a:spcAft>
                        <a:buNone/>
                      </a:pPr>
                      <a:r>
                        <a:rPr lang="en" sz="1200"/>
                        <a:t>Month / Year</a:t>
                      </a:r>
                      <a:endParaRPr sz="1200"/>
                    </a:p>
                  </a:txBody>
                  <a:tcPr marL="91425" marR="91425" marT="91425" marB="91425"/>
                </a:tc>
                <a:tc>
                  <a:txBody>
                    <a:bodyPr/>
                    <a:lstStyle/>
                    <a:p>
                      <a:pPr marL="0" lvl="0" indent="0" algn="l" rtl="0">
                        <a:spcBef>
                          <a:spcPts val="0"/>
                        </a:spcBef>
                        <a:spcAft>
                          <a:spcPts val="0"/>
                        </a:spcAft>
                        <a:buClr>
                          <a:schemeClr val="dk1"/>
                        </a:buClr>
                        <a:buSzPts val="1100"/>
                        <a:buFont typeface="Arial"/>
                        <a:buNone/>
                      </a:pPr>
                      <a:r>
                        <a:rPr lang="en" sz="1200"/>
                        <a:t>Most recent</a:t>
                      </a:r>
                      <a:endParaRPr sz="1200"/>
                    </a:p>
                    <a:p>
                      <a:pPr marL="0" lvl="0" indent="0" algn="l" rtl="0">
                        <a:spcBef>
                          <a:spcPts val="0"/>
                        </a:spcBef>
                        <a:spcAft>
                          <a:spcPts val="0"/>
                        </a:spcAft>
                        <a:buNone/>
                      </a:pPr>
                      <a:r>
                        <a:rPr lang="en" sz="1200"/>
                        <a:t>Month / Year</a:t>
                      </a:r>
                      <a:endParaRPr sz="1200"/>
                    </a:p>
                  </a:txBody>
                  <a:tcPr marL="91425" marR="91425" marT="91425" marB="91425"/>
                </a:tc>
                <a:extLst>
                  <a:ext uri="{0D108BD9-81ED-4DB2-BD59-A6C34878D82A}">
                    <a16:rowId xmlns:a16="http://schemas.microsoft.com/office/drawing/2014/main" val="10000"/>
                  </a:ext>
                </a:extLst>
              </a:tr>
              <a:tr h="353050">
                <a:tc>
                  <a:txBody>
                    <a:bodyPr/>
                    <a:lstStyle/>
                    <a:p>
                      <a:pPr marL="0" lvl="0" indent="0" algn="l" rtl="0">
                        <a:spcBef>
                          <a:spcPts val="0"/>
                        </a:spcBef>
                        <a:spcAft>
                          <a:spcPts val="0"/>
                        </a:spcAft>
                        <a:buClr>
                          <a:schemeClr val="dk1"/>
                        </a:buClr>
                        <a:buSzPts val="1100"/>
                        <a:buFont typeface="Arial"/>
                        <a:buNone/>
                      </a:pPr>
                      <a:r>
                        <a:rPr lang="en" sz="1200">
                          <a:solidFill>
                            <a:schemeClr val="dk2"/>
                          </a:solidFill>
                        </a:rPr>
                        <a:t>Height ( Cms)</a:t>
                      </a:r>
                      <a:endParaRPr sz="1200">
                        <a:solidFill>
                          <a:schemeClr val="dk2"/>
                        </a:solidFill>
                      </a:endParaRPr>
                    </a:p>
                  </a:txBody>
                  <a:tcPr marL="91425" marR="91425" marT="91425" marB="91425"/>
                </a:tc>
                <a:tc>
                  <a:txBody>
                    <a:bodyPr/>
                    <a:lstStyle/>
                    <a:p>
                      <a:pPr marL="0" lvl="0" indent="0" algn="l" rtl="0">
                        <a:spcBef>
                          <a:spcPts val="0"/>
                        </a:spcBef>
                        <a:spcAft>
                          <a:spcPts val="0"/>
                        </a:spcAft>
                        <a:buNone/>
                      </a:pPr>
                      <a:endParaRPr sz="1200">
                        <a:solidFill>
                          <a:schemeClr val="dk2"/>
                        </a:solidFill>
                      </a:endParaRPr>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1"/>
                  </a:ext>
                </a:extLst>
              </a:tr>
              <a:tr h="353050">
                <a:tc>
                  <a:txBody>
                    <a:bodyPr/>
                    <a:lstStyle/>
                    <a:p>
                      <a:pPr marL="0" lvl="0" indent="0" algn="l" rtl="0">
                        <a:spcBef>
                          <a:spcPts val="0"/>
                        </a:spcBef>
                        <a:spcAft>
                          <a:spcPts val="0"/>
                        </a:spcAft>
                        <a:buClr>
                          <a:schemeClr val="dk1"/>
                        </a:buClr>
                        <a:buSzPts val="1100"/>
                        <a:buFont typeface="Arial"/>
                        <a:buNone/>
                      </a:pPr>
                      <a:r>
                        <a:rPr lang="en" sz="1200">
                          <a:solidFill>
                            <a:schemeClr val="dk2"/>
                          </a:solidFill>
                        </a:rPr>
                        <a:t>Weight ( Lbs )</a:t>
                      </a:r>
                      <a:endParaRPr sz="1200"/>
                    </a:p>
                  </a:txBody>
                  <a:tcPr marL="91425" marR="91425" marT="91425" marB="91425"/>
                </a:tc>
                <a:tc>
                  <a:txBody>
                    <a:bodyPr/>
                    <a:lstStyle/>
                    <a:p>
                      <a:pPr marL="0" lvl="0" indent="0" algn="l" rtl="0">
                        <a:spcBef>
                          <a:spcPts val="0"/>
                        </a:spcBef>
                        <a:spcAft>
                          <a:spcPts val="0"/>
                        </a:spcAft>
                        <a:buNone/>
                      </a:pPr>
                      <a:endParaRPr sz="1200">
                        <a:solidFill>
                          <a:schemeClr val="dk2"/>
                        </a:solidFill>
                      </a:endParaRPr>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tc>
                  <a:txBody>
                    <a:bodyPr/>
                    <a:lstStyle/>
                    <a:p>
                      <a:pPr marL="0" lvl="0" indent="0" algn="l" rtl="0">
                        <a:spcBef>
                          <a:spcPts val="0"/>
                        </a:spcBef>
                        <a:spcAft>
                          <a:spcPts val="0"/>
                        </a:spcAft>
                        <a:buNone/>
                      </a:pPr>
                      <a:endParaRPr sz="1200"/>
                    </a:p>
                  </a:txBody>
                  <a:tcPr marL="91425" marR="91425" marT="91425" marB="91425"/>
                </a:tc>
                <a:extLst>
                  <a:ext uri="{0D108BD9-81ED-4DB2-BD59-A6C34878D82A}">
                    <a16:rowId xmlns:a16="http://schemas.microsoft.com/office/drawing/2014/main" val="10002"/>
                  </a:ext>
                </a:extLst>
              </a:tr>
              <a:tr h="411900">
                <a:tc>
                  <a:txBody>
                    <a:bodyPr/>
                    <a:lstStyle/>
                    <a:p>
                      <a:pPr marL="0" lvl="0" indent="0" algn="l" rtl="0">
                        <a:spcBef>
                          <a:spcPts val="0"/>
                        </a:spcBef>
                        <a:spcAft>
                          <a:spcPts val="0"/>
                        </a:spcAft>
                        <a:buClr>
                          <a:schemeClr val="dk1"/>
                        </a:buClr>
                        <a:buSzPts val="1100"/>
                        <a:buFont typeface="Arial"/>
                        <a:buNone/>
                      </a:pPr>
                      <a:r>
                        <a:rPr lang="en" sz="1200">
                          <a:solidFill>
                            <a:schemeClr val="dk2"/>
                          </a:solidFill>
                        </a:rPr>
                        <a:t>Body Mass INDEX</a:t>
                      </a:r>
                      <a:endParaRPr sz="1200"/>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r h="411900">
                <a:tc>
                  <a:txBody>
                    <a:bodyPr/>
                    <a:lstStyle/>
                    <a:p>
                      <a:pPr marL="0" lvl="0" indent="0" algn="l" rtl="0">
                        <a:spcBef>
                          <a:spcPts val="0"/>
                        </a:spcBef>
                        <a:spcAft>
                          <a:spcPts val="0"/>
                        </a:spcAft>
                        <a:buNone/>
                      </a:pPr>
                      <a:r>
                        <a:rPr lang="en" sz="1200">
                          <a:solidFill>
                            <a:schemeClr val="dk2"/>
                          </a:solidFill>
                        </a:rPr>
                        <a:t>Waist Circumference</a:t>
                      </a:r>
                      <a:endParaRPr sz="1200"/>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4"/>
                  </a:ext>
                </a:extLst>
              </a:tr>
              <a:tr h="411900">
                <a:tc>
                  <a:txBody>
                    <a:bodyPr/>
                    <a:lstStyle/>
                    <a:p>
                      <a:pPr marL="0" lvl="0" indent="0" algn="l" rtl="0">
                        <a:spcBef>
                          <a:spcPts val="0"/>
                        </a:spcBef>
                        <a:spcAft>
                          <a:spcPts val="0"/>
                        </a:spcAft>
                        <a:buNone/>
                      </a:pPr>
                      <a:r>
                        <a:rPr lang="en" sz="1200">
                          <a:solidFill>
                            <a:schemeClr val="dk2"/>
                          </a:solidFill>
                        </a:rPr>
                        <a:t>Blood Pressure</a:t>
                      </a:r>
                      <a:endParaRPr sz="1200"/>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5"/>
                  </a:ext>
                </a:extLst>
              </a:tr>
              <a:tr h="411900">
                <a:tc>
                  <a:txBody>
                    <a:bodyPr/>
                    <a:lstStyle/>
                    <a:p>
                      <a:pPr marL="0" lvl="0" indent="0" algn="l" rtl="0">
                        <a:spcBef>
                          <a:spcPts val="0"/>
                        </a:spcBef>
                        <a:spcAft>
                          <a:spcPts val="0"/>
                        </a:spcAft>
                        <a:buNone/>
                      </a:pPr>
                      <a:r>
                        <a:rPr lang="en" sz="1200">
                          <a:solidFill>
                            <a:schemeClr val="dk2"/>
                          </a:solidFill>
                        </a:rPr>
                        <a:t>OGTT (Oral Glucose tolerance Test)</a:t>
                      </a:r>
                      <a:endParaRPr sz="1200"/>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6"/>
                  </a:ext>
                </a:extLst>
              </a:tr>
              <a:tr h="411900">
                <a:tc>
                  <a:txBody>
                    <a:bodyPr/>
                    <a:lstStyle/>
                    <a:p>
                      <a:pPr marL="0" lvl="0" indent="0" algn="l" rtl="0">
                        <a:spcBef>
                          <a:spcPts val="0"/>
                        </a:spcBef>
                        <a:spcAft>
                          <a:spcPts val="0"/>
                        </a:spcAft>
                        <a:buNone/>
                      </a:pPr>
                      <a:r>
                        <a:rPr lang="en" sz="1200">
                          <a:solidFill>
                            <a:schemeClr val="dk2"/>
                          </a:solidFill>
                        </a:rPr>
                        <a:t>HBA1C</a:t>
                      </a:r>
                      <a:endParaRPr sz="1200"/>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7"/>
                  </a:ext>
                </a:extLst>
              </a:tr>
              <a:tr h="411900">
                <a:tc>
                  <a:txBody>
                    <a:bodyPr/>
                    <a:lstStyle/>
                    <a:p>
                      <a:pPr marL="0" lvl="0" indent="0" algn="l" rtl="0">
                        <a:spcBef>
                          <a:spcPts val="0"/>
                        </a:spcBef>
                        <a:spcAft>
                          <a:spcPts val="0"/>
                        </a:spcAft>
                        <a:buNone/>
                      </a:pPr>
                      <a:r>
                        <a:rPr lang="en" sz="1200">
                          <a:solidFill>
                            <a:schemeClr val="dk2"/>
                          </a:solidFill>
                        </a:rPr>
                        <a:t>FASTING</a:t>
                      </a:r>
                      <a:endParaRPr sz="1200"/>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8"/>
                  </a:ext>
                </a:extLst>
              </a:tr>
              <a:tr h="411900">
                <a:tc>
                  <a:txBody>
                    <a:bodyPr/>
                    <a:lstStyle/>
                    <a:p>
                      <a:pPr marL="0" lvl="0" indent="0" algn="l" rtl="0">
                        <a:spcBef>
                          <a:spcPts val="0"/>
                        </a:spcBef>
                        <a:spcAft>
                          <a:spcPts val="0"/>
                        </a:spcAft>
                        <a:buNone/>
                      </a:pPr>
                      <a:r>
                        <a:rPr lang="en" sz="1200">
                          <a:solidFill>
                            <a:schemeClr val="dk2"/>
                          </a:solidFill>
                        </a:rPr>
                        <a:t>POSTPRANDIAL (PP)</a:t>
                      </a:r>
                      <a:endParaRPr sz="1200">
                        <a:solidFill>
                          <a:schemeClr val="dk2"/>
                        </a:solidFill>
                      </a:endParaRPr>
                    </a:p>
                  </a:txBody>
                  <a:tcPr marL="91425" marR="91425" marT="91425" marB="91425"/>
                </a:tc>
                <a:tc>
                  <a:txBody>
                    <a:bodyPr/>
                    <a:lstStyle/>
                    <a:p>
                      <a:pPr marL="0" lvl="0" indent="0" algn="l" rtl="0">
                        <a:spcBef>
                          <a:spcPts val="0"/>
                        </a:spcBef>
                        <a:spcAft>
                          <a:spcPts val="0"/>
                        </a:spcAft>
                        <a:buNone/>
                      </a:pPr>
                      <a:endParaRPr sz="1600">
                        <a:solidFill>
                          <a:schemeClr val="dk2"/>
                        </a:solidFill>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tc>
                  <a:txBody>
                    <a:bodyPr/>
                    <a:lstStyle/>
                    <a:p>
                      <a:pPr marL="0" lvl="0" indent="0" algn="l" rtl="0">
                        <a:spcBef>
                          <a:spcPts val="0"/>
                        </a:spcBef>
                        <a:spcAft>
                          <a:spcPts val="0"/>
                        </a:spcAft>
                        <a:buNone/>
                      </a:pPr>
                      <a:endParaRPr/>
                    </a:p>
                  </a:txBody>
                  <a:tcPr marL="91425" marR="91425" marT="91425" marB="91425"/>
                </a:tc>
                <a:extLst>
                  <a:ext uri="{0D108BD9-81ED-4DB2-BD59-A6C34878D82A}">
                    <a16:rowId xmlns:a16="http://schemas.microsoft.com/office/drawing/2014/main" val="10009"/>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Organic</Template>
  <TotalTime>3</TotalTime>
  <Words>815</Words>
  <Application>Microsoft Office PowerPoint</Application>
  <PresentationFormat>On-screen Show (16:9)</PresentationFormat>
  <Paragraphs>215</Paragraphs>
  <Slides>26</Slides>
  <Notes>26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26</vt:i4>
      </vt:variant>
    </vt:vector>
  </HeadingPairs>
  <TitlesOfParts>
    <vt:vector size="28" baseType="lpstr">
      <vt:lpstr>Arial</vt:lpstr>
      <vt:lpstr>Simple Light</vt:lpstr>
      <vt:lpstr>Hello there! Thank you for offering to help us in our attempt to create a unique digital repository of diabetes recovery journeys. Through our research spanning years, we realised that many diabetes-related decisions are based on other patients’ experiences.  Your time spent on this questionnaire will go a long way in building a product that will help many fellow diabetics make informed care and management decisions. Many thanks in advance! </vt:lpstr>
      <vt:lpstr>Who is your treating doctor? Name City  Locality</vt:lpstr>
      <vt:lpstr>Who is your Diabetic Counsellor? Name City  Locality</vt:lpstr>
      <vt:lpstr>You were detected with Diabetes </vt:lpstr>
      <vt:lpstr>When was your diabetes detected </vt:lpstr>
      <vt:lpstr>How old were you when Diabetes was detected </vt:lpstr>
      <vt:lpstr>Tell us about the symptoms before getting diagnosed with Diabetes</vt:lpstr>
      <vt:lpstr>How was your diabetes detected?</vt:lpstr>
      <vt:lpstr>Please share your medical parameters from detection to now</vt:lpstr>
      <vt:lpstr>How did you react when your diabetes was confirmed?</vt:lpstr>
      <vt:lpstr>What medication was administered after the testing?</vt:lpstr>
      <vt:lpstr>Does anyone else who lives with you have diabetes?</vt:lpstr>
      <vt:lpstr>What did you feel during the treatment?</vt:lpstr>
      <vt:lpstr>Were you advised any diet restrictions as part of the treatment process</vt:lpstr>
      <vt:lpstr>Have you or any of your family members been diagnosed with the below health-related issues?  </vt:lpstr>
      <vt:lpstr>Have you ever been diagnosed for the below health-related complications? </vt:lpstr>
      <vt:lpstr>Which treatments have you tried?</vt:lpstr>
      <vt:lpstr>Which treatment/s are you currently on?</vt:lpstr>
      <vt:lpstr>Your medication details</vt:lpstr>
      <vt:lpstr>How do feel about Diabetes?</vt:lpstr>
      <vt:lpstr>Do you practice any of the below physical activities?</vt:lpstr>
      <vt:lpstr>Your Name:  </vt:lpstr>
      <vt:lpstr>Gender:        </vt:lpstr>
      <vt:lpstr>White Black, African American American Indian or Alaska native (Please Please specify tribe) Asian Indian Japanese Native Hawaiian Chinese Korean Guamanian or Chamorro Filipino Vietnamese Samoan Other Asian (Please Please specify) Other Pacific Islander (Please Please specify) Other race (Please Please specify)</vt:lpstr>
      <vt:lpstr>Your family’s monthly income (in USD)</vt:lpstr>
      <vt:lpstr>My Profession/Occupation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 there! Thank you for offering to help us in our attempt to create a unique digital repository of diabetes recovery journeys. Through our research spanning years, we realised that many diabetes-related decisions are based on other patients’ experiences.  Your time spent on this questionnaire will go a long way in building a product that will help many fellow diabetics make informed care and management decisions. Many thanks in advance! </dc:title>
  <cp:lastModifiedBy>Beast</cp:lastModifiedBy>
  <cp:revision>1</cp:revision>
  <dcterms:modified xsi:type="dcterms:W3CDTF">2022-11-17T03:47:26Z</dcterms:modified>
</cp:coreProperties>
</file>